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2"/>
    <p:sldId id="257" r:id="rId63"/>
    <p:sldId id="258" r:id="rId64"/>
    <p:sldId id="259" r:id="rId65"/>
    <p:sldId id="260" r:id="rId66"/>
    <p:sldId id="261" r:id="rId67"/>
    <p:sldId id="262" r:id="rId68"/>
    <p:sldId id="263" r:id="rId69"/>
    <p:sldId id="264" r:id="rId70"/>
    <p:sldId id="265" r:id="rId71"/>
    <p:sldId id="266" r:id="rId72"/>
    <p:sldId id="267" r:id="rId73"/>
    <p:sldId id="268" r:id="rId74"/>
    <p:sldId id="269" r:id="rId75"/>
    <p:sldId id="270" r:id="rId76"/>
    <p:sldId id="271" r:id="rId77"/>
    <p:sldId id="272" r:id="rId78"/>
    <p:sldId id="273" r:id="rId79"/>
    <p:sldId id="274" r:id="rId80"/>
    <p:sldId id="275" r:id="rId81"/>
    <p:sldId id="276" r:id="rId82"/>
    <p:sldId id="277" r:id="rId83"/>
    <p:sldId id="278" r:id="rId84"/>
    <p:sldId id="279" r:id="rId85"/>
    <p:sldId id="280" r:id="rId86"/>
    <p:sldId id="281" r:id="rId87"/>
    <p:sldId id="282" r:id="rId8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Signika" charset="1" panose="02010003020600000004"/>
      <p:regular r:id="rId12"/>
    </p:embeddedFont>
    <p:embeddedFont>
      <p:font typeface="Signika Bold" charset="1" panose="02010003020600000004"/>
      <p:regular r:id="rId13"/>
    </p:embeddedFont>
    <p:embeddedFont>
      <p:font typeface="Liberation Sans" charset="1" panose="020B0604020202020204"/>
      <p:regular r:id="rId14"/>
    </p:embeddedFont>
    <p:embeddedFont>
      <p:font typeface="Liberation Sans Bold" charset="1" panose="020B0704020202020204"/>
      <p:regular r:id="rId15"/>
    </p:embeddedFont>
    <p:embeddedFont>
      <p:font typeface="Liberation Sans Italics" charset="1" panose="020B0604020202090204"/>
      <p:regular r:id="rId16"/>
    </p:embeddedFont>
    <p:embeddedFont>
      <p:font typeface="Liberation Sans Bold Italics" charset="1" panose="020B0704020202090204"/>
      <p:regular r:id="rId17"/>
    </p:embeddedFont>
    <p:embeddedFont>
      <p:font typeface="TT Fors" charset="1" panose="020B0003030001020000"/>
      <p:regular r:id="rId18"/>
    </p:embeddedFont>
    <p:embeddedFont>
      <p:font typeface="TT Fors Bold" charset="1" panose="020B0003030001020000"/>
      <p:regular r:id="rId19"/>
    </p:embeddedFont>
    <p:embeddedFont>
      <p:font typeface="TT Fors Italics" charset="1" panose="020B0003030001020000"/>
      <p:regular r:id="rId20"/>
    </p:embeddedFont>
    <p:embeddedFont>
      <p:font typeface="TT Fors Bold Italics" charset="1" panose="020B000303000102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  <p:embeddedFont>
      <p:font typeface="Open Sans" charset="1" panose="00000000000000000000"/>
      <p:regular r:id="rId38"/>
    </p:embeddedFont>
    <p:embeddedFont>
      <p:font typeface="Open Sans Bold" charset="1" panose="00000000000000000000"/>
      <p:regular r:id="rId39"/>
    </p:embeddedFont>
    <p:embeddedFont>
      <p:font typeface="Open Sans Italics" charset="1" panose="00000000000000000000"/>
      <p:regular r:id="rId40"/>
    </p:embeddedFont>
    <p:embeddedFont>
      <p:font typeface="Open Sans Bold Italics" charset="1" panose="00000000000000000000"/>
      <p:regular r:id="rId41"/>
    </p:embeddedFont>
    <p:embeddedFont>
      <p:font typeface="Open Sans Light" charset="1" panose="00000000000000000000"/>
      <p:regular r:id="rId42"/>
    </p:embeddedFont>
    <p:embeddedFont>
      <p:font typeface="Open Sans Light Italics" charset="1" panose="00000000000000000000"/>
      <p:regular r:id="rId43"/>
    </p:embeddedFont>
    <p:embeddedFont>
      <p:font typeface="Open Sans Medium" charset="1" panose="00000000000000000000"/>
      <p:regular r:id="rId44"/>
    </p:embeddedFont>
    <p:embeddedFont>
      <p:font typeface="Open Sans Medium Italics" charset="1" panose="00000000000000000000"/>
      <p:regular r:id="rId45"/>
    </p:embeddedFont>
    <p:embeddedFont>
      <p:font typeface="Open Sans Semi-Bold" charset="1" panose="00000000000000000000"/>
      <p:regular r:id="rId46"/>
    </p:embeddedFont>
    <p:embeddedFont>
      <p:font typeface="Open Sans Semi-Bold Italics" charset="1" panose="00000000000000000000"/>
      <p:regular r:id="rId47"/>
    </p:embeddedFont>
    <p:embeddedFont>
      <p:font typeface="Open Sans Ultra-Bold" charset="1" panose="00000000000000000000"/>
      <p:regular r:id="rId48"/>
    </p:embeddedFont>
    <p:embeddedFont>
      <p:font typeface="Open Sans Ultra-Bold Italics" charset="1" panose="00000000000000000000"/>
      <p:regular r:id="rId49"/>
    </p:embeddedFont>
    <p:embeddedFont>
      <p:font typeface="Barlow SemiCondensed" charset="1" panose="00000506000000000000"/>
      <p:regular r:id="rId50"/>
    </p:embeddedFont>
    <p:embeddedFont>
      <p:font typeface="Barlow SemiCondensed Bold" charset="1" panose="00000806000000000000"/>
      <p:regular r:id="rId51"/>
    </p:embeddedFont>
    <p:embeddedFont>
      <p:font typeface="Barlow SemiCondensed Italics" charset="1" panose="00000506000000000000"/>
      <p:regular r:id="rId52"/>
    </p:embeddedFont>
    <p:embeddedFont>
      <p:font typeface="Barlow SemiCondensed Bold Italics" charset="1" panose="00000806000000000000"/>
      <p:regular r:id="rId53"/>
    </p:embeddedFont>
    <p:embeddedFont>
      <p:font typeface="Barlow SemiCondensed Thin" charset="1" panose="00000306000000000000"/>
      <p:regular r:id="rId54"/>
    </p:embeddedFont>
    <p:embeddedFont>
      <p:font typeface="Barlow SemiCondensed Thin Italics" charset="1" panose="00000306000000000000"/>
      <p:regular r:id="rId55"/>
    </p:embeddedFont>
    <p:embeddedFont>
      <p:font typeface="Barlow SemiCondensed Medium" charset="1" panose="00000606000000000000"/>
      <p:regular r:id="rId56"/>
    </p:embeddedFont>
    <p:embeddedFont>
      <p:font typeface="Barlow SemiCondensed Medium Italics" charset="1" panose="00000606000000000000"/>
      <p:regular r:id="rId57"/>
    </p:embeddedFont>
    <p:embeddedFont>
      <p:font typeface="Barlow SemiCondensed Semi-Bold" charset="1" panose="00000706000000000000"/>
      <p:regular r:id="rId58"/>
    </p:embeddedFont>
    <p:embeddedFont>
      <p:font typeface="Barlow SemiCondensed Semi-Bold Italics" charset="1" panose="00000706000000000000"/>
      <p:regular r:id="rId59"/>
    </p:embeddedFont>
    <p:embeddedFont>
      <p:font typeface="Barlow SemiCondensed Heavy" charset="1" panose="00000A06000000000000"/>
      <p:regular r:id="rId60"/>
    </p:embeddedFont>
    <p:embeddedFont>
      <p:font typeface="Barlow SemiCondensed Heavy Italics" charset="1" panose="00000A06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slides/slide1.xml" Type="http://schemas.openxmlformats.org/officeDocument/2006/relationships/slide"/><Relationship Id="rId63" Target="slides/slide2.xml" Type="http://schemas.openxmlformats.org/officeDocument/2006/relationships/slide"/><Relationship Id="rId64" Target="slides/slide3.xml" Type="http://schemas.openxmlformats.org/officeDocument/2006/relationships/slide"/><Relationship Id="rId65" Target="slides/slide4.xml" Type="http://schemas.openxmlformats.org/officeDocument/2006/relationships/slide"/><Relationship Id="rId66" Target="slides/slide5.xml" Type="http://schemas.openxmlformats.org/officeDocument/2006/relationships/slide"/><Relationship Id="rId67" Target="slides/slide6.xml" Type="http://schemas.openxmlformats.org/officeDocument/2006/relationships/slide"/><Relationship Id="rId68" Target="slides/slide7.xml" Type="http://schemas.openxmlformats.org/officeDocument/2006/relationships/slide"/><Relationship Id="rId69" Target="slides/slide8.xml" Type="http://schemas.openxmlformats.org/officeDocument/2006/relationships/slide"/><Relationship Id="rId7" Target="fonts/font7.fntdata" Type="http://schemas.openxmlformats.org/officeDocument/2006/relationships/font"/><Relationship Id="rId70" Target="slides/slide9.xml" Type="http://schemas.openxmlformats.org/officeDocument/2006/relationships/slide"/><Relationship Id="rId71" Target="slides/slide10.xml" Type="http://schemas.openxmlformats.org/officeDocument/2006/relationships/slide"/><Relationship Id="rId72" Target="slides/slide11.xml" Type="http://schemas.openxmlformats.org/officeDocument/2006/relationships/slide"/><Relationship Id="rId73" Target="slides/slide12.xml" Type="http://schemas.openxmlformats.org/officeDocument/2006/relationships/slide"/><Relationship Id="rId74" Target="slides/slide13.xml" Type="http://schemas.openxmlformats.org/officeDocument/2006/relationships/slide"/><Relationship Id="rId75" Target="slides/slide14.xml" Type="http://schemas.openxmlformats.org/officeDocument/2006/relationships/slide"/><Relationship Id="rId76" Target="slides/slide15.xml" Type="http://schemas.openxmlformats.org/officeDocument/2006/relationships/slide"/><Relationship Id="rId77" Target="slides/slide16.xml" Type="http://schemas.openxmlformats.org/officeDocument/2006/relationships/slide"/><Relationship Id="rId78" Target="slides/slide17.xml" Type="http://schemas.openxmlformats.org/officeDocument/2006/relationships/slide"/><Relationship Id="rId79" Target="slides/slide18.xml" Type="http://schemas.openxmlformats.org/officeDocument/2006/relationships/slide"/><Relationship Id="rId8" Target="fonts/font8.fntdata" Type="http://schemas.openxmlformats.org/officeDocument/2006/relationships/font"/><Relationship Id="rId80" Target="slides/slide19.xml" Type="http://schemas.openxmlformats.org/officeDocument/2006/relationships/slide"/><Relationship Id="rId81" Target="slides/slide20.xml" Type="http://schemas.openxmlformats.org/officeDocument/2006/relationships/slide"/><Relationship Id="rId82" Target="slides/slide21.xml" Type="http://schemas.openxmlformats.org/officeDocument/2006/relationships/slide"/><Relationship Id="rId83" Target="slides/slide22.xml" Type="http://schemas.openxmlformats.org/officeDocument/2006/relationships/slide"/><Relationship Id="rId84" Target="slides/slide23.xml" Type="http://schemas.openxmlformats.org/officeDocument/2006/relationships/slide"/><Relationship Id="rId85" Target="slides/slide24.xml" Type="http://schemas.openxmlformats.org/officeDocument/2006/relationships/slide"/><Relationship Id="rId86" Target="slides/slide25.xml" Type="http://schemas.openxmlformats.org/officeDocument/2006/relationships/slide"/><Relationship Id="rId87" Target="slides/slide26.xml" Type="http://schemas.openxmlformats.org/officeDocument/2006/relationships/slide"/><Relationship Id="rId88" Target="slides/slide27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8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9.png" Type="http://schemas.openxmlformats.org/officeDocument/2006/relationships/image"/><Relationship Id="rId4" Target="../media/image38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9.png" Type="http://schemas.openxmlformats.org/officeDocument/2006/relationships/image"/><Relationship Id="rId4" Target="../media/image38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8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8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38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facebook.com/profile.php?id=100008690524341&amp;__tn__=-UC*F" TargetMode="External" Type="http://schemas.openxmlformats.org/officeDocument/2006/relationships/hyperlink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https://www.facebook.com/rijve.shovon?__tn__=-UC*F" TargetMode="External" Type="http://schemas.openxmlformats.org/officeDocument/2006/relationships/hyperlink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5524526"/>
            <a:ext cx="9345037" cy="9625038"/>
          </a:xfrm>
          <a:custGeom>
            <a:avLst/>
            <a:gdLst/>
            <a:ahLst/>
            <a:cxnLst/>
            <a:rect r="r" b="b" t="t" l="l"/>
            <a:pathLst>
              <a:path h="9625038" w="9345037">
                <a:moveTo>
                  <a:pt x="0" y="0"/>
                </a:moveTo>
                <a:lnTo>
                  <a:pt x="9345037" y="0"/>
                </a:lnTo>
                <a:lnTo>
                  <a:pt x="9345037" y="9625039"/>
                </a:lnTo>
                <a:lnTo>
                  <a:pt x="0" y="962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53901"/>
            <a:ext cx="7801535" cy="2807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54"/>
              </a:lnSpc>
            </a:pPr>
            <a:r>
              <a:rPr lang="en-US" sz="9448">
                <a:solidFill>
                  <a:srgbClr val="000000"/>
                </a:solidFill>
                <a:latin typeface="Open Sauce Semi-Bold"/>
              </a:rPr>
              <a:t>Capstone B</a:t>
            </a:r>
          </a:p>
          <a:p>
            <a:pPr>
              <a:lnSpc>
                <a:spcPts val="11054"/>
              </a:lnSpc>
            </a:pPr>
            <a:r>
              <a:rPr lang="en-US" sz="9448">
                <a:solidFill>
                  <a:srgbClr val="000000"/>
                </a:solidFill>
                <a:latin typeface="Open Sauce Semi-Bold"/>
              </a:rPr>
              <a:t>Presentation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2176" y="1019089"/>
            <a:ext cx="3809738" cy="32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7"/>
              </a:lnSpc>
            </a:pPr>
            <a:r>
              <a:rPr lang="en-US" sz="1886" spc="226">
                <a:solidFill>
                  <a:srgbClr val="2E2E2E"/>
                </a:solidFill>
                <a:latin typeface="Montserrat Classic"/>
              </a:rPr>
              <a:t>INDOOR NAVIGATION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-4812519"/>
            <a:ext cx="9345037" cy="9625038"/>
          </a:xfrm>
          <a:custGeom>
            <a:avLst/>
            <a:gdLst/>
            <a:ahLst/>
            <a:cxnLst/>
            <a:rect r="r" b="b" t="t" l="l"/>
            <a:pathLst>
              <a:path h="9625038" w="9345037">
                <a:moveTo>
                  <a:pt x="0" y="0"/>
                </a:moveTo>
                <a:lnTo>
                  <a:pt x="9345037" y="0"/>
                </a:lnTo>
                <a:lnTo>
                  <a:pt x="9345037" y="9625038"/>
                </a:lnTo>
                <a:lnTo>
                  <a:pt x="0" y="96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944902" cy="629147"/>
          </a:xfrm>
          <a:custGeom>
            <a:avLst/>
            <a:gdLst/>
            <a:ahLst/>
            <a:cxnLst/>
            <a:rect r="r" b="b" t="t" l="l"/>
            <a:pathLst>
              <a:path h="629147" w="944902">
                <a:moveTo>
                  <a:pt x="0" y="0"/>
                </a:moveTo>
                <a:lnTo>
                  <a:pt x="944902" y="0"/>
                </a:lnTo>
                <a:lnTo>
                  <a:pt x="944902" y="629147"/>
                </a:lnTo>
                <a:lnTo>
                  <a:pt x="0" y="629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527720" y="211965"/>
            <a:ext cx="5950069" cy="10625122"/>
            <a:chOff x="0" y="0"/>
            <a:chExt cx="7933425" cy="14166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04712" y="407058"/>
              <a:ext cx="6124002" cy="12005735"/>
            </a:xfrm>
            <a:custGeom>
              <a:avLst/>
              <a:gdLst/>
              <a:ahLst/>
              <a:cxnLst/>
              <a:rect r="r" b="b" t="t" l="l"/>
              <a:pathLst>
                <a:path h="12005735" w="6124002">
                  <a:moveTo>
                    <a:pt x="0" y="0"/>
                  </a:moveTo>
                  <a:lnTo>
                    <a:pt x="6124001" y="0"/>
                  </a:lnTo>
                  <a:lnTo>
                    <a:pt x="6124001" y="12005735"/>
                  </a:lnTo>
                  <a:lnTo>
                    <a:pt x="0" y="12005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33425" cy="14166830"/>
            </a:xfrm>
            <a:custGeom>
              <a:avLst/>
              <a:gdLst/>
              <a:ahLst/>
              <a:cxnLst/>
              <a:rect r="r" b="b" t="t" l="l"/>
              <a:pathLst>
                <a:path h="14166830" w="7933425">
                  <a:moveTo>
                    <a:pt x="0" y="0"/>
                  </a:moveTo>
                  <a:lnTo>
                    <a:pt x="7933425" y="0"/>
                  </a:lnTo>
                  <a:lnTo>
                    <a:pt x="7933425" y="14166830"/>
                  </a:lnTo>
                  <a:lnTo>
                    <a:pt x="0" y="14166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6898536"/>
            <a:ext cx="9499020" cy="63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8"/>
              </a:lnSpc>
              <a:spcBef>
                <a:spcPct val="0"/>
              </a:spcBef>
            </a:pPr>
            <a:r>
              <a:rPr lang="en-US" sz="1880" spc="225">
                <a:solidFill>
                  <a:srgbClr val="000000"/>
                </a:solidFill>
                <a:latin typeface="Montserrat Classic"/>
              </a:rPr>
              <a:t>EASYGO - AN</a:t>
            </a:r>
            <a:r>
              <a:rPr lang="en-US" sz="1880" spc="225">
                <a:solidFill>
                  <a:srgbClr val="000000"/>
                </a:solidFill>
                <a:latin typeface="Montserrat Classic"/>
              </a:rPr>
              <a:t> EFFICIENT INDOOR NAVIGATION MAP FROM STREAMLINED DATASET WITH SHORTEST PATH DETERMINATION.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72387"/>
            <a:ext cx="736150" cy="636369"/>
            <a:chOff x="0" y="0"/>
            <a:chExt cx="193883" cy="167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04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44709" y="3348969"/>
            <a:ext cx="3314591" cy="3314591"/>
            <a:chOff x="0" y="0"/>
            <a:chExt cx="4872604" cy="4872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2436241"/>
                    <a:pt x="1061593" y="2436241"/>
                    <a:pt x="1061593" y="2436241"/>
                  </a:cubicBez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cubicBezTo>
                    <a:pt x="0" y="2436241"/>
                    <a:pt x="0" y="243624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7000"/>
                  </a:srgbClr>
                </a:gs>
                <a:gs pos="100000">
                  <a:srgbClr val="2684FF">
                    <a:alpha val="1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352315" y="3372387"/>
            <a:ext cx="3314591" cy="3326378"/>
            <a:chOff x="0" y="0"/>
            <a:chExt cx="4872604" cy="48899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2453640"/>
                    <a:pt x="3811016" y="2453640"/>
                    <a:pt x="3811016" y="2453640"/>
                  </a:cubicBez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cubicBezTo>
                    <a:pt x="4872609" y="2453640"/>
                    <a:pt x="4872609" y="2453640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7000"/>
                  </a:srgbClr>
                </a:gs>
                <a:gs pos="100000">
                  <a:srgbClr val="2684FF">
                    <a:alpha val="1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19815" y="5942727"/>
            <a:ext cx="3314591" cy="3315573"/>
            <a:chOff x="0" y="0"/>
            <a:chExt cx="4872604" cy="48740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2437003"/>
                    <a:pt x="3811016" y="2437003"/>
                    <a:pt x="3811016" y="2437003"/>
                  </a:cubicBez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cubicBezTo>
                    <a:pt x="4872482" y="2437003"/>
                    <a:pt x="4872482" y="2437003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7000"/>
                  </a:srgbClr>
                </a:gs>
                <a:gs pos="100000">
                  <a:srgbClr val="2684FF">
                    <a:alpha val="1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249404" y="4222943"/>
            <a:ext cx="1520413" cy="152041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840767" y="6849944"/>
            <a:ext cx="1522475" cy="152247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818683" y="4222943"/>
            <a:ext cx="1566642" cy="15666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5261861"/>
            <a:ext cx="736150" cy="662821"/>
            <a:chOff x="0" y="0"/>
            <a:chExt cx="193883" cy="1745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7372334"/>
            <a:ext cx="736150" cy="662821"/>
            <a:chOff x="0" y="0"/>
            <a:chExt cx="193883" cy="1745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06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150549" y="7138234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1" y="0"/>
                </a:lnTo>
                <a:lnTo>
                  <a:pt x="902911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712807" y="-7529514"/>
            <a:ext cx="9345037" cy="9625038"/>
          </a:xfrm>
          <a:custGeom>
            <a:avLst/>
            <a:gdLst/>
            <a:ahLst/>
            <a:cxnLst/>
            <a:rect r="r" b="b" t="t" l="l"/>
            <a:pathLst>
              <a:path h="9625038" w="9345037">
                <a:moveTo>
                  <a:pt x="0" y="0"/>
                </a:moveTo>
                <a:lnTo>
                  <a:pt x="9345037" y="0"/>
                </a:lnTo>
                <a:lnTo>
                  <a:pt x="9345037" y="9625038"/>
                </a:lnTo>
                <a:lnTo>
                  <a:pt x="0" y="9625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554501" y="4528040"/>
            <a:ext cx="910219" cy="910219"/>
          </a:xfrm>
          <a:custGeom>
            <a:avLst/>
            <a:gdLst/>
            <a:ahLst/>
            <a:cxnLst/>
            <a:rect r="r" b="b" t="t" l="l"/>
            <a:pathLst>
              <a:path h="910219" w="910219">
                <a:moveTo>
                  <a:pt x="0" y="0"/>
                </a:moveTo>
                <a:lnTo>
                  <a:pt x="910219" y="0"/>
                </a:lnTo>
                <a:lnTo>
                  <a:pt x="910219" y="910219"/>
                </a:lnTo>
                <a:lnTo>
                  <a:pt x="0" y="910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945487" y="4501343"/>
            <a:ext cx="1313034" cy="1009843"/>
          </a:xfrm>
          <a:custGeom>
            <a:avLst/>
            <a:gdLst/>
            <a:ahLst/>
            <a:cxnLst/>
            <a:rect r="r" b="b" t="t" l="l"/>
            <a:pathLst>
              <a:path h="1009843" w="1313034">
                <a:moveTo>
                  <a:pt x="0" y="0"/>
                </a:moveTo>
                <a:lnTo>
                  <a:pt x="1313035" y="0"/>
                </a:lnTo>
                <a:lnTo>
                  <a:pt x="1313035" y="1009843"/>
                </a:lnTo>
                <a:lnTo>
                  <a:pt x="0" y="10098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923266" y="3535949"/>
            <a:ext cx="5607546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SHORTEST PATH COMPUTATION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23266" y="5443435"/>
            <a:ext cx="4624834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Database Management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23266" y="7549122"/>
            <a:ext cx="3208437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User Experience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23266" y="4021102"/>
            <a:ext cx="804792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Calculating and storing all pairs of shortest paths between doors for efficient navigation.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23266" y="5905079"/>
            <a:ext cx="8092366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Ensuring efficient data storage and retrieval while maintaining the integrity of the indoor navigation system.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23266" y="8082095"/>
            <a:ext cx="8092366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Delivering a seamless and user-friendly navigation experience, considering varying indoor environments and user preferences.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1047750"/>
            <a:ext cx="5440475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>
                <a:solidFill>
                  <a:srgbClr val="000000"/>
                </a:solidFill>
                <a:latin typeface="Open Sauce Semi-Bold"/>
              </a:rPr>
              <a:t>Challenge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1047750"/>
            <a:ext cx="11487490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360"/>
              </a:lnSpc>
            </a:pPr>
            <a:r>
              <a:rPr lang="en-US" sz="8000">
                <a:solidFill>
                  <a:srgbClr val="000000"/>
                </a:solidFill>
                <a:latin typeface="Open Sauce Semi-Bold"/>
              </a:rPr>
              <a:t>Challenges Overcome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83935" y="3252343"/>
            <a:ext cx="12258571" cy="350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91"/>
              </a:lnSpc>
            </a:pPr>
            <a:r>
              <a:rPr lang="en-US" sz="11787">
                <a:solidFill>
                  <a:srgbClr val="000000"/>
                </a:solidFill>
                <a:latin typeface="Open Sauce Bold"/>
              </a:rPr>
              <a:t>App UI Visualiztion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83935" y="6723689"/>
            <a:ext cx="4169372" cy="33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2"/>
              </a:lnSpc>
            </a:pPr>
            <a:r>
              <a:rPr lang="en-US" sz="1964" spc="235">
                <a:solidFill>
                  <a:srgbClr val="0052CC"/>
                </a:solidFill>
                <a:latin typeface="Montserrat Classic"/>
              </a:rPr>
              <a:t>READY TO SHOWCASE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64538" y="-3277114"/>
            <a:ext cx="6072596" cy="6254546"/>
          </a:xfrm>
          <a:custGeom>
            <a:avLst/>
            <a:gdLst/>
            <a:ahLst/>
            <a:cxnLst/>
            <a:rect r="r" b="b" t="t" l="l"/>
            <a:pathLst>
              <a:path h="6254546" w="6072596">
                <a:moveTo>
                  <a:pt x="0" y="0"/>
                </a:moveTo>
                <a:lnTo>
                  <a:pt x="6072596" y="0"/>
                </a:lnTo>
                <a:lnTo>
                  <a:pt x="6072596" y="6254546"/>
                </a:lnTo>
                <a:lnTo>
                  <a:pt x="0" y="625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9136" y="-753905"/>
            <a:ext cx="16849728" cy="11794810"/>
            <a:chOff x="0" y="0"/>
            <a:chExt cx="22466304" cy="15726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4879113" y="6818338"/>
            <a:ext cx="2843898" cy="855880"/>
          </a:xfrm>
          <a:prstGeom prst="line">
            <a:avLst/>
          </a:prstGeom>
          <a:ln cap="rnd" w="19050">
            <a:solidFill>
              <a:srgbClr val="404040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3883775" y="6358563"/>
            <a:ext cx="1971627" cy="45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2684FF"/>
                </a:solidFill>
                <a:latin typeface="Montserrat Classic"/>
              </a:rPr>
              <a:t>PRESS START BUTTON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33475"/>
            <a:ext cx="2041825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1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753905"/>
            <a:ext cx="16849728" cy="11794810"/>
            <a:chOff x="0" y="0"/>
            <a:chExt cx="22466304" cy="15726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70443" y="5782108"/>
            <a:ext cx="5031860" cy="117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Do you want to make an indoor map for your building? </a:t>
            </a:r>
          </a:p>
          <a:p>
            <a:pPr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Start as a Admin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9691369" y="5425187"/>
            <a:ext cx="2280911" cy="974141"/>
          </a:xfrm>
          <a:prstGeom prst="line">
            <a:avLst/>
          </a:prstGeom>
          <a:ln cap="rnd" w="19050">
            <a:solidFill>
              <a:srgbClr val="404040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1870443" y="5219112"/>
            <a:ext cx="1738394" cy="355000"/>
            <a:chOff x="0" y="0"/>
            <a:chExt cx="2317858" cy="47333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151361"/>
              <a:ext cx="248976" cy="24897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>
                <a:solidFill>
                  <a:srgbClr val="FFBD59"/>
                </a:solidFill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24488" y="-38100"/>
              <a:ext cx="2193370" cy="511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2"/>
                </a:lnSpc>
                <a:spcBef>
                  <a:spcPct val="0"/>
                </a:spcBef>
              </a:pPr>
              <a:r>
                <a:rPr lang="en-US" sz="2364" spc="283">
                  <a:solidFill>
                    <a:srgbClr val="000000"/>
                  </a:solidFill>
                  <a:latin typeface="Montserrat Classic Bold"/>
                </a:rPr>
                <a:t>ADMIN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53479" y="7707517"/>
            <a:ext cx="4241817" cy="77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Are you stuck in a building? </a:t>
            </a:r>
          </a:p>
          <a:p>
            <a:pPr algn="just"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Start as a User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644200" y="7389520"/>
            <a:ext cx="3216766" cy="175767"/>
            <a:chOff x="0" y="0"/>
            <a:chExt cx="4289021" cy="234356"/>
          </a:xfrm>
        </p:grpSpPr>
        <p:sp>
          <p:nvSpPr>
            <p:cNvPr name="AutoShape 13" id="13"/>
            <p:cNvSpPr/>
            <p:nvPr/>
          </p:nvSpPr>
          <p:spPr>
            <a:xfrm>
              <a:off x="117178" y="129132"/>
              <a:ext cx="4171843" cy="0"/>
            </a:xfrm>
            <a:prstGeom prst="line">
              <a:avLst/>
            </a:prstGeom>
            <a:ln cap="rnd" w="25400">
              <a:solidFill>
                <a:srgbClr val="404040"/>
              </a:solidFill>
              <a:prstDash val="sysDash"/>
              <a:headEnd type="oval" len="lg" w="lg"/>
              <a:tailEnd type="oval" len="lg" w="lg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0" y="0"/>
              <a:ext cx="234356" cy="23435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3131"/>
              </a:solidFill>
              <a:ln w="28575">
                <a:solidFill>
                  <a:srgbClr val="FF3131"/>
                </a:solidFill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47817" lIns="47817" bIns="47817" rIns="47817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3476489" y="7261804"/>
            <a:ext cx="1167710" cy="39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  <a:spcBef>
                <a:spcPct val="0"/>
              </a:spcBef>
            </a:pPr>
            <a:r>
              <a:rPr lang="en-US" sz="2364" spc="283">
                <a:solidFill>
                  <a:srgbClr val="000000"/>
                </a:solidFill>
                <a:latin typeface="Montserrat Classic Bold"/>
              </a:rPr>
              <a:t>USER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65290" y="1553665"/>
            <a:ext cx="7750971" cy="279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90"/>
              </a:lnSpc>
            </a:pPr>
            <a:r>
              <a:rPr lang="en-US" sz="20890">
                <a:solidFill>
                  <a:srgbClr val="1069E3">
                    <a:alpha val="8627"/>
                  </a:srgbClr>
                </a:solidFill>
                <a:latin typeface="Barlow SemiCondensed Bold"/>
              </a:rPr>
              <a:t>ADMIN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19136" y="-753905"/>
            <a:ext cx="16849728" cy="11794810"/>
            <a:chOff x="0" y="0"/>
            <a:chExt cx="22466304" cy="15726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V="true">
            <a:off x="9691369" y="5425187"/>
            <a:ext cx="2280911" cy="1140515"/>
          </a:xfrm>
          <a:prstGeom prst="line">
            <a:avLst/>
          </a:prstGeom>
          <a:ln cap="rnd" w="19050">
            <a:solidFill>
              <a:srgbClr val="404040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1870443" y="5361207"/>
            <a:ext cx="186732" cy="186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E59"/>
            </a:solidFill>
            <a:ln w="28575">
              <a:solidFill>
                <a:srgbClr val="FFBD59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161319" y="5307553"/>
            <a:ext cx="2764255" cy="26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  <a:spcBef>
                <a:spcPct val="0"/>
              </a:spcBef>
            </a:pPr>
            <a:r>
              <a:rPr lang="en-US" sz="1564" spc="187">
                <a:solidFill>
                  <a:srgbClr val="000000"/>
                </a:solidFill>
                <a:latin typeface="Montserrat Classic"/>
              </a:rPr>
              <a:t>ENTER YOUR NUMBER</a:t>
            </a:r>
          </a:p>
        </p:txBody>
      </p:sp>
      <p:sp>
        <p:nvSpPr>
          <p:cNvPr name="AutoShape 10" id="10"/>
          <p:cNvSpPr/>
          <p:nvPr/>
        </p:nvSpPr>
        <p:spPr>
          <a:xfrm>
            <a:off x="6237495" y="7797158"/>
            <a:ext cx="1564961" cy="0"/>
          </a:xfrm>
          <a:prstGeom prst="line">
            <a:avLst/>
          </a:prstGeom>
          <a:ln cap="rnd" w="19050">
            <a:solidFill>
              <a:srgbClr val="404040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6237495" y="7719395"/>
            <a:ext cx="174576" cy="17457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  <a:ln w="28575">
              <a:solidFill>
                <a:srgbClr val="FF3131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47493" lIns="47493" bIns="47493" rIns="47493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190971" y="7650138"/>
            <a:ext cx="2221101" cy="26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  <a:spcBef>
                <a:spcPct val="0"/>
              </a:spcBef>
            </a:pPr>
            <a:r>
              <a:rPr lang="en-US" sz="1564" spc="187">
                <a:solidFill>
                  <a:srgbClr val="000000"/>
                </a:solidFill>
                <a:latin typeface="Montserrat Classic"/>
              </a:rPr>
              <a:t>PRESS ENTER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3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9136" y="-753905"/>
            <a:ext cx="16849728" cy="11794810"/>
            <a:chOff x="0" y="0"/>
            <a:chExt cx="22466304" cy="15726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78000" y="6591300"/>
            <a:ext cx="3810000" cy="2667000"/>
            <a:chOff x="0" y="0"/>
            <a:chExt cx="5080000" cy="355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31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06112" y="2393371"/>
            <a:ext cx="2157503" cy="45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363636"/>
                </a:solidFill>
                <a:latin typeface="Montserrat Classic Bold"/>
              </a:rPr>
              <a:t>WE CAN TAKE THE FLOOR VALUE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532348" y="2628021"/>
            <a:ext cx="1673765" cy="0"/>
          </a:xfrm>
          <a:prstGeom prst="line">
            <a:avLst/>
          </a:prstGeom>
          <a:ln cap="rnd" w="19050">
            <a:solidFill>
              <a:srgbClr val="000000"/>
            </a:solidFill>
            <a:prstDash val="sysDash"/>
            <a:headEnd type="oval" len="lg" w="lg"/>
            <a:tailEnd type="oval" len="lg" w="lg"/>
          </a:ln>
        </p:spPr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9136" y="-753905"/>
            <a:ext cx="16849728" cy="11794810"/>
            <a:chOff x="0" y="0"/>
            <a:chExt cx="22466304" cy="15726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78000" y="4087614"/>
            <a:ext cx="3810000" cy="2667000"/>
            <a:chOff x="0" y="0"/>
            <a:chExt cx="5080000" cy="355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0360770" y="3485910"/>
            <a:ext cx="1673765" cy="0"/>
          </a:xfrm>
          <a:prstGeom prst="line">
            <a:avLst/>
          </a:prstGeom>
          <a:ln cap="rnd" w="19050">
            <a:solidFill>
              <a:srgbClr val="000000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14478000" y="6591300"/>
            <a:ext cx="3810000" cy="2667000"/>
            <a:chOff x="0" y="0"/>
            <a:chExt cx="5080000" cy="355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148920" y="3232210"/>
            <a:ext cx="2157503" cy="45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"/>
              </a:lnSpc>
            </a:pPr>
            <a:r>
              <a:rPr lang="en-US" sz="1364" spc="163">
                <a:solidFill>
                  <a:srgbClr val="363636"/>
                </a:solidFill>
                <a:latin typeface="Montserrat Classic Bold"/>
              </a:rPr>
              <a:t>ENTER THE NODE </a:t>
            </a:r>
          </a:p>
          <a:p>
            <a:pPr algn="ctr"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363636"/>
                </a:solidFill>
                <a:latin typeface="Montserrat Classic Bold"/>
              </a:rPr>
              <a:t>INFORMATION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31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31962" y="6414889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4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9136" y="-753905"/>
            <a:ext cx="16849728" cy="11794810"/>
            <a:chOff x="0" y="0"/>
            <a:chExt cx="22466304" cy="15726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78000" y="4087614"/>
            <a:ext cx="3810000" cy="2667000"/>
            <a:chOff x="0" y="0"/>
            <a:chExt cx="5080000" cy="355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10160596" y="3878064"/>
            <a:ext cx="1673765" cy="0"/>
          </a:xfrm>
          <a:prstGeom prst="line">
            <a:avLst/>
          </a:prstGeom>
          <a:ln cap="rnd" w="19050">
            <a:solidFill>
              <a:srgbClr val="000000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14478000" y="6591300"/>
            <a:ext cx="3810000" cy="2667000"/>
            <a:chOff x="0" y="0"/>
            <a:chExt cx="5080000" cy="355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>
            <a:off x="10179646" y="4230489"/>
            <a:ext cx="1673765" cy="0"/>
          </a:xfrm>
          <a:prstGeom prst="line">
            <a:avLst/>
          </a:prstGeom>
          <a:ln cap="rnd" w="19050">
            <a:solidFill>
              <a:srgbClr val="000000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11548398" y="3738664"/>
            <a:ext cx="2157503" cy="23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363636"/>
                </a:solidFill>
                <a:latin typeface="Montserrat Classic Bold"/>
              </a:rPr>
              <a:t>CLASS ROOM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31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31962" y="6414889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00798" y="4072039"/>
            <a:ext cx="913564" cy="23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363636"/>
                </a:solidFill>
                <a:latin typeface="Montserrat Classic Bold"/>
              </a:rPr>
              <a:t>302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26915" y="4647694"/>
            <a:ext cx="3357971" cy="428941"/>
            <a:chOff x="0" y="0"/>
            <a:chExt cx="4477295" cy="571921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492432" cy="571921"/>
              <a:chOff x="0" y="0"/>
              <a:chExt cx="334817" cy="12830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492432" y="0"/>
              <a:ext cx="1492432" cy="571921"/>
              <a:chOff x="0" y="0"/>
              <a:chExt cx="334817" cy="12830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2984863" y="0"/>
              <a:ext cx="1492432" cy="571921"/>
              <a:chOff x="0" y="0"/>
              <a:chExt cx="334817" cy="12830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12157579" y="4732289"/>
            <a:ext cx="913564" cy="23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363636"/>
                </a:solidFill>
                <a:latin typeface="Montserrat Classic Bold"/>
              </a:rPr>
              <a:t>302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326018" y="4732289"/>
            <a:ext cx="913564" cy="23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363636"/>
                </a:solidFill>
                <a:latin typeface="Montserrat Classic Bold"/>
              </a:rPr>
              <a:t>1M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9136" y="-753905"/>
            <a:ext cx="16849728" cy="11794810"/>
            <a:chOff x="0" y="0"/>
            <a:chExt cx="22466304" cy="15726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78000" y="6591300"/>
            <a:ext cx="3810000" cy="2667000"/>
            <a:chOff x="0" y="0"/>
            <a:chExt cx="5080000" cy="355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700798" y="5692375"/>
            <a:ext cx="913564" cy="23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363636"/>
                </a:solidFill>
                <a:latin typeface="Montserrat Classic Bold"/>
              </a:rPr>
              <a:t>303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160596" y="5841300"/>
            <a:ext cx="1673765" cy="0"/>
          </a:xfrm>
          <a:prstGeom prst="line">
            <a:avLst/>
          </a:prstGeom>
          <a:ln cap="rnd" w="19050">
            <a:solidFill>
              <a:srgbClr val="000000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>
            <a:off x="10160596" y="5531939"/>
            <a:ext cx="1673765" cy="0"/>
          </a:xfrm>
          <a:prstGeom prst="line">
            <a:avLst/>
          </a:prstGeom>
          <a:ln cap="rnd" w="19050">
            <a:solidFill>
              <a:srgbClr val="000000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31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8398" y="5392539"/>
            <a:ext cx="2157503" cy="23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363636"/>
                </a:solidFill>
                <a:latin typeface="Montserrat Classic Bold"/>
              </a:rPr>
              <a:t>CLASS ROOM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26915" y="4647694"/>
            <a:ext cx="3357971" cy="428941"/>
            <a:chOff x="0" y="0"/>
            <a:chExt cx="4477295" cy="57192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492432" cy="571921"/>
              <a:chOff x="0" y="0"/>
              <a:chExt cx="334817" cy="12830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492432" y="0"/>
              <a:ext cx="1492432" cy="571921"/>
              <a:chOff x="0" y="0"/>
              <a:chExt cx="334817" cy="12830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984863" y="0"/>
              <a:ext cx="1492432" cy="571921"/>
              <a:chOff x="0" y="0"/>
              <a:chExt cx="334817" cy="12830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74220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302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629605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303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065471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1M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5014" y="5319707"/>
            <a:ext cx="3357971" cy="428941"/>
            <a:chOff x="0" y="0"/>
            <a:chExt cx="4477295" cy="5719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92432" cy="571921"/>
              <a:chOff x="0" y="0"/>
              <a:chExt cx="334817" cy="12830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92432" y="0"/>
              <a:ext cx="1492432" cy="571921"/>
              <a:chOff x="0" y="0"/>
              <a:chExt cx="334817" cy="12830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984863" y="0"/>
              <a:ext cx="1492432" cy="571921"/>
              <a:chOff x="0" y="0"/>
              <a:chExt cx="334817" cy="12830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74220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29605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65471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1M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9136" y="-753905"/>
            <a:ext cx="16849728" cy="11794810"/>
            <a:chOff x="0" y="0"/>
            <a:chExt cx="22466304" cy="157264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478000" y="6591300"/>
            <a:ext cx="3810000" cy="2667000"/>
            <a:chOff x="0" y="0"/>
            <a:chExt cx="5080000" cy="3556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831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75106" y="4211439"/>
            <a:ext cx="3773193" cy="45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42"/>
              </a:lnSpc>
            </a:pPr>
            <a:r>
              <a:rPr lang="en-US" sz="1364" spc="163">
                <a:solidFill>
                  <a:srgbClr val="2684FF"/>
                </a:solidFill>
                <a:latin typeface="Montserrat Classic Bold"/>
              </a:rPr>
              <a:t>PRESS MAP</a:t>
            </a:r>
          </a:p>
          <a:p>
            <a:pPr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2E2E2E"/>
                </a:solidFill>
                <a:latin typeface="Montserrat Classic Bold"/>
              </a:rPr>
              <a:t>STARTING SHOW THE MAP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9446294" y="4446089"/>
            <a:ext cx="2085937" cy="9525"/>
          </a:xfrm>
          <a:prstGeom prst="line">
            <a:avLst/>
          </a:prstGeom>
          <a:ln cap="rnd" w="19050">
            <a:solidFill>
              <a:srgbClr val="000000"/>
            </a:solidFill>
            <a:prstDash val="sysDash"/>
            <a:headEnd type="oval" len="lg" w="lg"/>
            <a:tailEnd type="oval" len="lg" w="lg"/>
          </a:ln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2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72977" y="3353953"/>
            <a:ext cx="6186323" cy="325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9152" indent="-299576" lvl="1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FFFFFF"/>
                </a:solidFill>
                <a:latin typeface="Open Sauce"/>
              </a:rPr>
              <a:t> Introduction</a:t>
            </a:r>
          </a:p>
          <a:p>
            <a:pPr marL="599152" indent="-299576" lvl="1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FFFFFF"/>
                </a:solidFill>
                <a:latin typeface="Open Sauce"/>
              </a:rPr>
              <a:t>Our Team</a:t>
            </a:r>
          </a:p>
          <a:p>
            <a:pPr marL="599152" indent="-299576" lvl="1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FFFFFF"/>
                </a:solidFill>
                <a:latin typeface="Open Sauce"/>
              </a:rPr>
              <a:t>Application Layer</a:t>
            </a:r>
          </a:p>
          <a:p>
            <a:pPr marL="599152" indent="-299576" lvl="1">
              <a:lnSpc>
                <a:spcPts val="6660"/>
              </a:lnSpc>
              <a:buFont typeface="Arial"/>
              <a:buChar char="•"/>
            </a:pPr>
            <a:r>
              <a:rPr lang="en-US" sz="2775">
                <a:solidFill>
                  <a:srgbClr val="FFFFFF"/>
                </a:solidFill>
                <a:latin typeface="Open Sauce"/>
              </a:rPr>
              <a:t>Application user Demonstration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585384"/>
            <a:ext cx="8472727" cy="113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61"/>
              </a:lnSpc>
            </a:pPr>
            <a:r>
              <a:rPr lang="en-US" sz="7573">
                <a:solidFill>
                  <a:srgbClr val="FFFFFF"/>
                </a:solidFill>
                <a:latin typeface="Open Sauce Semi-Bold"/>
              </a:rPr>
              <a:t>Table of Content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6129618"/>
            <a:ext cx="9345037" cy="9625038"/>
          </a:xfrm>
          <a:custGeom>
            <a:avLst/>
            <a:gdLst/>
            <a:ahLst/>
            <a:cxnLst/>
            <a:rect r="r" b="b" t="t" l="l"/>
            <a:pathLst>
              <a:path h="9625038" w="9345037">
                <a:moveTo>
                  <a:pt x="0" y="0"/>
                </a:moveTo>
                <a:lnTo>
                  <a:pt x="9345037" y="0"/>
                </a:lnTo>
                <a:lnTo>
                  <a:pt x="9345037" y="9625038"/>
                </a:lnTo>
                <a:lnTo>
                  <a:pt x="0" y="96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5331223"/>
            <a:ext cx="9345037" cy="9625038"/>
          </a:xfrm>
          <a:custGeom>
            <a:avLst/>
            <a:gdLst/>
            <a:ahLst/>
            <a:cxnLst/>
            <a:rect r="r" b="b" t="t" l="l"/>
            <a:pathLst>
              <a:path h="9625038" w="9345037">
                <a:moveTo>
                  <a:pt x="0" y="0"/>
                </a:moveTo>
                <a:lnTo>
                  <a:pt x="9345037" y="0"/>
                </a:lnTo>
                <a:lnTo>
                  <a:pt x="9345037" y="9625038"/>
                </a:lnTo>
                <a:lnTo>
                  <a:pt x="0" y="96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5014" y="5319707"/>
            <a:ext cx="3357971" cy="428941"/>
            <a:chOff x="0" y="0"/>
            <a:chExt cx="4477295" cy="5719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92432" cy="571921"/>
              <a:chOff x="0" y="0"/>
              <a:chExt cx="334817" cy="12830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92432" y="0"/>
              <a:ext cx="1492432" cy="571921"/>
              <a:chOff x="0" y="0"/>
              <a:chExt cx="334817" cy="12830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984863" y="0"/>
              <a:ext cx="1492432" cy="571921"/>
              <a:chOff x="0" y="0"/>
              <a:chExt cx="334817" cy="12830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74220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29605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65471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1M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9136" y="-753905"/>
            <a:ext cx="16849728" cy="11794810"/>
            <a:chOff x="0" y="0"/>
            <a:chExt cx="22466304" cy="157264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478000" y="6591300"/>
            <a:ext cx="3810000" cy="2667000"/>
            <a:chOff x="0" y="0"/>
            <a:chExt cx="5080000" cy="3556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831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58769" y="3938689"/>
            <a:ext cx="3773193" cy="23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2684FF"/>
                </a:solidFill>
                <a:latin typeface="Montserrat Classic Bold"/>
              </a:rPr>
              <a:t>SHOWING MAP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0242130" y="4078089"/>
            <a:ext cx="1673765" cy="0"/>
          </a:xfrm>
          <a:prstGeom prst="line">
            <a:avLst/>
          </a:prstGeom>
          <a:ln cap="rnd" w="19050">
            <a:solidFill>
              <a:srgbClr val="000000"/>
            </a:solidFill>
            <a:prstDash val="sysDash"/>
            <a:headEnd type="oval" len="lg" w="lg"/>
            <a:tailEnd type="oval" len="lg" w="lg"/>
          </a:ln>
        </p:spPr>
      </p:sp>
    </p:spTree>
  </p:cSld>
  <p:clrMapOvr>
    <a:masterClrMapping/>
  </p:clrMapOvr>
  <p:transition spd="slow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65290" y="1553665"/>
            <a:ext cx="7750971" cy="279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90"/>
              </a:lnSpc>
            </a:pPr>
            <a:r>
              <a:rPr lang="en-US" sz="20890">
                <a:solidFill>
                  <a:srgbClr val="1069E3">
                    <a:alpha val="8627"/>
                  </a:srgbClr>
                </a:solidFill>
                <a:latin typeface="Barlow SemiCondensed Bold"/>
              </a:rPr>
              <a:t>USER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19136" y="-753905"/>
            <a:ext cx="16849728" cy="11794810"/>
            <a:chOff x="0" y="0"/>
            <a:chExt cx="22466304" cy="15726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flipV="true">
            <a:off x="9691369" y="5425187"/>
            <a:ext cx="2280911" cy="1140515"/>
          </a:xfrm>
          <a:prstGeom prst="line">
            <a:avLst/>
          </a:prstGeom>
          <a:ln cap="rnd" w="19050">
            <a:solidFill>
              <a:srgbClr val="404040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1870443" y="5361207"/>
            <a:ext cx="186732" cy="186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E59"/>
            </a:solidFill>
            <a:ln w="28575">
              <a:solidFill>
                <a:srgbClr val="FFBD59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161319" y="5307553"/>
            <a:ext cx="2764255" cy="26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  <a:spcBef>
                <a:spcPct val="0"/>
              </a:spcBef>
            </a:pPr>
            <a:r>
              <a:rPr lang="en-US" sz="1564" spc="187">
                <a:solidFill>
                  <a:srgbClr val="000000"/>
                </a:solidFill>
                <a:latin typeface="Montserrat Classic"/>
              </a:rPr>
              <a:t>ENTER YOUR NUMBER</a:t>
            </a:r>
          </a:p>
        </p:txBody>
      </p:sp>
      <p:sp>
        <p:nvSpPr>
          <p:cNvPr name="AutoShape 10" id="10"/>
          <p:cNvSpPr/>
          <p:nvPr/>
        </p:nvSpPr>
        <p:spPr>
          <a:xfrm>
            <a:off x="6237495" y="7797158"/>
            <a:ext cx="1564961" cy="0"/>
          </a:xfrm>
          <a:prstGeom prst="line">
            <a:avLst/>
          </a:prstGeom>
          <a:ln cap="rnd" w="19050">
            <a:solidFill>
              <a:srgbClr val="404040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6237495" y="7719395"/>
            <a:ext cx="174576" cy="17457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  <a:ln w="28575">
              <a:solidFill>
                <a:srgbClr val="FF3131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47493" lIns="47493" bIns="47493" rIns="47493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190971" y="7650138"/>
            <a:ext cx="2221101" cy="26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"/>
              </a:lnSpc>
              <a:spcBef>
                <a:spcPct val="0"/>
              </a:spcBef>
            </a:pPr>
            <a:r>
              <a:rPr lang="en-US" sz="1564" spc="187">
                <a:solidFill>
                  <a:srgbClr val="000000"/>
                </a:solidFill>
                <a:latin typeface="Montserrat Classic"/>
              </a:rPr>
              <a:t>PRESS ENTER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3</a:t>
            </a:r>
          </a:p>
        </p:txBody>
      </p:sp>
    </p:spTree>
  </p:cSld>
  <p:clrMapOvr>
    <a:masterClrMapping/>
  </p:clrMapOvr>
  <p:transition spd="slow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5014" y="5319707"/>
            <a:ext cx="3357971" cy="428941"/>
            <a:chOff x="0" y="0"/>
            <a:chExt cx="4477295" cy="5719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92432" cy="571921"/>
              <a:chOff x="0" y="0"/>
              <a:chExt cx="334817" cy="12830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92432" y="0"/>
              <a:ext cx="1492432" cy="571921"/>
              <a:chOff x="0" y="0"/>
              <a:chExt cx="334817" cy="12830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984863" y="0"/>
              <a:ext cx="1492432" cy="571921"/>
              <a:chOff x="0" y="0"/>
              <a:chExt cx="334817" cy="12830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74220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29605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65471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1M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37922" y="1310322"/>
            <a:ext cx="3626105" cy="7598728"/>
            <a:chOff x="0" y="0"/>
            <a:chExt cx="4834807" cy="101316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42" y="918649"/>
              <a:ext cx="4831665" cy="9212987"/>
            </a:xfrm>
            <a:custGeom>
              <a:avLst/>
              <a:gdLst/>
              <a:ahLst/>
              <a:cxnLst/>
              <a:rect r="r" b="b" t="t" l="l"/>
              <a:pathLst>
                <a:path h="9212987" w="4831665">
                  <a:moveTo>
                    <a:pt x="0" y="0"/>
                  </a:moveTo>
                  <a:lnTo>
                    <a:pt x="4831665" y="0"/>
                  </a:lnTo>
                  <a:lnTo>
                    <a:pt x="4831665" y="9212988"/>
                  </a:lnTo>
                  <a:lnTo>
                    <a:pt x="0" y="921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628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4807" cy="918649"/>
            </a:xfrm>
            <a:custGeom>
              <a:avLst/>
              <a:gdLst/>
              <a:ahLst/>
              <a:cxnLst/>
              <a:rect r="r" b="b" t="t" l="l"/>
              <a:pathLst>
                <a:path h="918649" w="4834807">
                  <a:moveTo>
                    <a:pt x="0" y="0"/>
                  </a:moveTo>
                  <a:lnTo>
                    <a:pt x="4834807" y="0"/>
                  </a:lnTo>
                  <a:lnTo>
                    <a:pt x="4834807" y="918649"/>
                  </a:lnTo>
                  <a:lnTo>
                    <a:pt x="0" y="91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103960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9136" y="-787719"/>
            <a:ext cx="16849728" cy="11794810"/>
            <a:chOff x="0" y="0"/>
            <a:chExt cx="22466304" cy="157264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>
            <a:off x="9986103" y="3057884"/>
            <a:ext cx="1673765" cy="0"/>
          </a:xfrm>
          <a:prstGeom prst="line">
            <a:avLst/>
          </a:prstGeom>
          <a:ln cap="rnd" w="19050">
            <a:solidFill>
              <a:srgbClr val="000000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TextBox 21" id="21"/>
          <p:cNvSpPr txBox="true"/>
          <p:nvPr/>
        </p:nvSpPr>
        <p:spPr>
          <a:xfrm rot="0">
            <a:off x="11787819" y="2923581"/>
            <a:ext cx="3773193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90"/>
              </a:lnSpc>
              <a:spcBef>
                <a:spcPct val="0"/>
              </a:spcBef>
            </a:pPr>
            <a:r>
              <a:rPr lang="en-US" sz="1400" spc="168">
                <a:solidFill>
                  <a:srgbClr val="2684FF"/>
                </a:solidFill>
                <a:latin typeface="Montserrat Classic Bold"/>
              </a:rPr>
              <a:t>WHERE YOU ARE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4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4478000" y="6591300"/>
            <a:ext cx="3810000" cy="2667000"/>
            <a:chOff x="0" y="0"/>
            <a:chExt cx="5080000" cy="3556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5831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65569" y="3404258"/>
            <a:ext cx="2653482" cy="29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0"/>
              </a:lnSpc>
              <a:spcBef>
                <a:spcPct val="0"/>
              </a:spcBef>
            </a:pPr>
            <a:r>
              <a:rPr lang="en-US" sz="1800" spc="215">
                <a:solidFill>
                  <a:srgbClr val="363636"/>
                </a:solidFill>
                <a:latin typeface="Montserrat Classic Bold"/>
              </a:rPr>
              <a:t>CSE department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5014" y="5319707"/>
            <a:ext cx="3357971" cy="428941"/>
            <a:chOff x="0" y="0"/>
            <a:chExt cx="4477295" cy="5719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92432" cy="571921"/>
              <a:chOff x="0" y="0"/>
              <a:chExt cx="334817" cy="12830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92432" y="0"/>
              <a:ext cx="1492432" cy="571921"/>
              <a:chOff x="0" y="0"/>
              <a:chExt cx="334817" cy="12830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984863" y="0"/>
              <a:ext cx="1492432" cy="571921"/>
              <a:chOff x="0" y="0"/>
              <a:chExt cx="334817" cy="12830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74220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29605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65471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1M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37922" y="1310322"/>
            <a:ext cx="3626105" cy="7598728"/>
            <a:chOff x="0" y="0"/>
            <a:chExt cx="4834807" cy="101316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42" y="918649"/>
              <a:ext cx="4831665" cy="9212987"/>
            </a:xfrm>
            <a:custGeom>
              <a:avLst/>
              <a:gdLst/>
              <a:ahLst/>
              <a:cxnLst/>
              <a:rect r="r" b="b" t="t" l="l"/>
              <a:pathLst>
                <a:path h="9212987" w="4831665">
                  <a:moveTo>
                    <a:pt x="0" y="0"/>
                  </a:moveTo>
                  <a:lnTo>
                    <a:pt x="4831665" y="0"/>
                  </a:lnTo>
                  <a:lnTo>
                    <a:pt x="4831665" y="9212988"/>
                  </a:lnTo>
                  <a:lnTo>
                    <a:pt x="0" y="921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628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4807" cy="918649"/>
            </a:xfrm>
            <a:custGeom>
              <a:avLst/>
              <a:gdLst/>
              <a:ahLst/>
              <a:cxnLst/>
              <a:rect r="r" b="b" t="t" l="l"/>
              <a:pathLst>
                <a:path h="918649" w="4834807">
                  <a:moveTo>
                    <a:pt x="0" y="0"/>
                  </a:moveTo>
                  <a:lnTo>
                    <a:pt x="4834807" y="0"/>
                  </a:lnTo>
                  <a:lnTo>
                    <a:pt x="4834807" y="918649"/>
                  </a:lnTo>
                  <a:lnTo>
                    <a:pt x="0" y="91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103960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9136" y="-787719"/>
            <a:ext cx="16849728" cy="11794810"/>
            <a:chOff x="0" y="0"/>
            <a:chExt cx="22466304" cy="157264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4478000" y="6591300"/>
            <a:ext cx="3810000" cy="2667000"/>
            <a:chOff x="0" y="0"/>
            <a:chExt cx="5080000" cy="3556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032048" y="3000480"/>
            <a:ext cx="523013" cy="114553"/>
            <a:chOff x="0" y="0"/>
            <a:chExt cx="137748" cy="301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7748" cy="30170"/>
            </a:xfrm>
            <a:custGeom>
              <a:avLst/>
              <a:gdLst/>
              <a:ahLst/>
              <a:cxnLst/>
              <a:rect r="r" b="b" t="t" l="l"/>
              <a:pathLst>
                <a:path h="30170" w="137748">
                  <a:moveTo>
                    <a:pt x="15085" y="0"/>
                  </a:moveTo>
                  <a:lnTo>
                    <a:pt x="122663" y="0"/>
                  </a:lnTo>
                  <a:cubicBezTo>
                    <a:pt x="126664" y="0"/>
                    <a:pt x="130501" y="1589"/>
                    <a:pt x="133330" y="4418"/>
                  </a:cubicBezTo>
                  <a:cubicBezTo>
                    <a:pt x="136159" y="7247"/>
                    <a:pt x="137748" y="11084"/>
                    <a:pt x="137748" y="15085"/>
                  </a:cubicBezTo>
                  <a:lnTo>
                    <a:pt x="137748" y="15085"/>
                  </a:lnTo>
                  <a:cubicBezTo>
                    <a:pt x="137748" y="19086"/>
                    <a:pt x="136159" y="22923"/>
                    <a:pt x="133330" y="25752"/>
                  </a:cubicBezTo>
                  <a:cubicBezTo>
                    <a:pt x="130501" y="28581"/>
                    <a:pt x="126664" y="30170"/>
                    <a:pt x="122663" y="30170"/>
                  </a:cubicBezTo>
                  <a:lnTo>
                    <a:pt x="15085" y="30170"/>
                  </a:lnTo>
                  <a:cubicBezTo>
                    <a:pt x="11084" y="30170"/>
                    <a:pt x="7247" y="28581"/>
                    <a:pt x="4418" y="25752"/>
                  </a:cubicBezTo>
                  <a:cubicBezTo>
                    <a:pt x="1589" y="22923"/>
                    <a:pt x="0" y="19086"/>
                    <a:pt x="0" y="15085"/>
                  </a:cubicBezTo>
                  <a:lnTo>
                    <a:pt x="0" y="15085"/>
                  </a:lnTo>
                  <a:cubicBezTo>
                    <a:pt x="0" y="11084"/>
                    <a:pt x="1589" y="7247"/>
                    <a:pt x="4418" y="4418"/>
                  </a:cubicBezTo>
                  <a:cubicBezTo>
                    <a:pt x="7247" y="1589"/>
                    <a:pt x="11084" y="0"/>
                    <a:pt x="150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649163" y="3670305"/>
            <a:ext cx="3773193" cy="23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2684FF"/>
                </a:solidFill>
                <a:latin typeface="Montserrat Classic Bold"/>
              </a:rPr>
              <a:t>WHERE YOU WANT GO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831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12998" y="2927674"/>
            <a:ext cx="1589167" cy="18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2"/>
              </a:lnSpc>
              <a:spcBef>
                <a:spcPct val="0"/>
              </a:spcBef>
            </a:pPr>
            <a:r>
              <a:rPr lang="en-US" sz="1164" spc="139">
                <a:solidFill>
                  <a:srgbClr val="545454"/>
                </a:solidFill>
                <a:latin typeface="Montserrat Classic Bold"/>
              </a:rPr>
              <a:t>CSE department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972645" y="4116189"/>
            <a:ext cx="1432546" cy="24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2E2E2E"/>
                </a:solidFill>
                <a:latin typeface="Signika Bold"/>
              </a:rPr>
              <a:t>room 637</a:t>
            </a:r>
          </a:p>
        </p:txBody>
      </p:sp>
      <p:sp>
        <p:nvSpPr>
          <p:cNvPr name="AutoShape 36" id="36"/>
          <p:cNvSpPr/>
          <p:nvPr/>
        </p:nvSpPr>
        <p:spPr>
          <a:xfrm>
            <a:off x="10000212" y="3800180"/>
            <a:ext cx="1557759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oval" len="lg" w="lg"/>
            <a:tailEnd type="oval" len="lg" w="lg"/>
          </a:ln>
        </p:spPr>
      </p:sp>
    </p:spTree>
  </p:cSld>
  <p:clrMapOvr>
    <a:masterClrMapping/>
  </p:clrMapOvr>
  <p:transition spd="slow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5014" y="5319707"/>
            <a:ext cx="3357971" cy="428941"/>
            <a:chOff x="0" y="0"/>
            <a:chExt cx="4477295" cy="5719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92432" cy="571921"/>
              <a:chOff x="0" y="0"/>
              <a:chExt cx="334817" cy="12830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92432" y="0"/>
              <a:ext cx="1492432" cy="571921"/>
              <a:chOff x="0" y="0"/>
              <a:chExt cx="334817" cy="12830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984863" y="0"/>
              <a:ext cx="1492432" cy="571921"/>
              <a:chOff x="0" y="0"/>
              <a:chExt cx="334817" cy="12830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74220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29605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65471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1M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37922" y="1310322"/>
            <a:ext cx="3626105" cy="7598728"/>
            <a:chOff x="0" y="0"/>
            <a:chExt cx="4834807" cy="101316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42" y="918649"/>
              <a:ext cx="4831665" cy="9212987"/>
            </a:xfrm>
            <a:custGeom>
              <a:avLst/>
              <a:gdLst/>
              <a:ahLst/>
              <a:cxnLst/>
              <a:rect r="r" b="b" t="t" l="l"/>
              <a:pathLst>
                <a:path h="9212987" w="4831665">
                  <a:moveTo>
                    <a:pt x="0" y="0"/>
                  </a:moveTo>
                  <a:lnTo>
                    <a:pt x="4831665" y="0"/>
                  </a:lnTo>
                  <a:lnTo>
                    <a:pt x="4831665" y="9212988"/>
                  </a:lnTo>
                  <a:lnTo>
                    <a:pt x="0" y="921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628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4807" cy="918649"/>
            </a:xfrm>
            <a:custGeom>
              <a:avLst/>
              <a:gdLst/>
              <a:ahLst/>
              <a:cxnLst/>
              <a:rect r="r" b="b" t="t" l="l"/>
              <a:pathLst>
                <a:path h="918649" w="4834807">
                  <a:moveTo>
                    <a:pt x="0" y="0"/>
                  </a:moveTo>
                  <a:lnTo>
                    <a:pt x="4834807" y="0"/>
                  </a:lnTo>
                  <a:lnTo>
                    <a:pt x="4834807" y="918649"/>
                  </a:lnTo>
                  <a:lnTo>
                    <a:pt x="0" y="91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103960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9136" y="-787719"/>
            <a:ext cx="16849728" cy="11794810"/>
            <a:chOff x="0" y="0"/>
            <a:chExt cx="22466304" cy="157264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>
            <a:off x="9290263" y="4243469"/>
            <a:ext cx="2465413" cy="0"/>
          </a:xfrm>
          <a:prstGeom prst="line">
            <a:avLst/>
          </a:prstGeom>
          <a:ln cap="rnd" w="19050">
            <a:solidFill>
              <a:srgbClr val="000000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478000" y="6591300"/>
            <a:ext cx="3810000" cy="2667000"/>
            <a:chOff x="0" y="0"/>
            <a:chExt cx="5080000" cy="3556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032048" y="3000480"/>
            <a:ext cx="523013" cy="114553"/>
            <a:chOff x="0" y="0"/>
            <a:chExt cx="137748" cy="301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7748" cy="30170"/>
            </a:xfrm>
            <a:custGeom>
              <a:avLst/>
              <a:gdLst/>
              <a:ahLst/>
              <a:cxnLst/>
              <a:rect r="r" b="b" t="t" l="l"/>
              <a:pathLst>
                <a:path h="30170" w="137748">
                  <a:moveTo>
                    <a:pt x="15085" y="0"/>
                  </a:moveTo>
                  <a:lnTo>
                    <a:pt x="122663" y="0"/>
                  </a:lnTo>
                  <a:cubicBezTo>
                    <a:pt x="126664" y="0"/>
                    <a:pt x="130501" y="1589"/>
                    <a:pt x="133330" y="4418"/>
                  </a:cubicBezTo>
                  <a:cubicBezTo>
                    <a:pt x="136159" y="7247"/>
                    <a:pt x="137748" y="11084"/>
                    <a:pt x="137748" y="15085"/>
                  </a:cubicBezTo>
                  <a:lnTo>
                    <a:pt x="137748" y="15085"/>
                  </a:lnTo>
                  <a:cubicBezTo>
                    <a:pt x="137748" y="19086"/>
                    <a:pt x="136159" y="22923"/>
                    <a:pt x="133330" y="25752"/>
                  </a:cubicBezTo>
                  <a:cubicBezTo>
                    <a:pt x="130501" y="28581"/>
                    <a:pt x="126664" y="30170"/>
                    <a:pt x="122663" y="30170"/>
                  </a:cubicBezTo>
                  <a:lnTo>
                    <a:pt x="15085" y="30170"/>
                  </a:lnTo>
                  <a:cubicBezTo>
                    <a:pt x="11084" y="30170"/>
                    <a:pt x="7247" y="28581"/>
                    <a:pt x="4418" y="25752"/>
                  </a:cubicBezTo>
                  <a:cubicBezTo>
                    <a:pt x="1589" y="22923"/>
                    <a:pt x="0" y="19086"/>
                    <a:pt x="0" y="15085"/>
                  </a:cubicBezTo>
                  <a:lnTo>
                    <a:pt x="0" y="15085"/>
                  </a:lnTo>
                  <a:cubicBezTo>
                    <a:pt x="0" y="11084"/>
                    <a:pt x="1589" y="7247"/>
                    <a:pt x="4418" y="4418"/>
                  </a:cubicBezTo>
                  <a:cubicBezTo>
                    <a:pt x="7247" y="1589"/>
                    <a:pt x="11084" y="0"/>
                    <a:pt x="150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030105" y="3701750"/>
            <a:ext cx="524957" cy="127005"/>
            <a:chOff x="0" y="0"/>
            <a:chExt cx="138260" cy="334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260" cy="33450"/>
            </a:xfrm>
            <a:custGeom>
              <a:avLst/>
              <a:gdLst/>
              <a:ahLst/>
              <a:cxnLst/>
              <a:rect r="r" b="b" t="t" l="l"/>
              <a:pathLst>
                <a:path h="33450" w="138260">
                  <a:moveTo>
                    <a:pt x="16725" y="0"/>
                  </a:moveTo>
                  <a:lnTo>
                    <a:pt x="121535" y="0"/>
                  </a:lnTo>
                  <a:cubicBezTo>
                    <a:pt x="130772" y="0"/>
                    <a:pt x="138260" y="7488"/>
                    <a:pt x="138260" y="16725"/>
                  </a:cubicBezTo>
                  <a:lnTo>
                    <a:pt x="138260" y="16725"/>
                  </a:lnTo>
                  <a:cubicBezTo>
                    <a:pt x="138260" y="21161"/>
                    <a:pt x="136498" y="25415"/>
                    <a:pt x="133362" y="28551"/>
                  </a:cubicBezTo>
                  <a:cubicBezTo>
                    <a:pt x="130225" y="31688"/>
                    <a:pt x="125971" y="33450"/>
                    <a:pt x="121535" y="33450"/>
                  </a:cubicBezTo>
                  <a:lnTo>
                    <a:pt x="16725" y="33450"/>
                  </a:lnTo>
                  <a:cubicBezTo>
                    <a:pt x="12289" y="33450"/>
                    <a:pt x="8035" y="31688"/>
                    <a:pt x="4899" y="28551"/>
                  </a:cubicBezTo>
                  <a:cubicBezTo>
                    <a:pt x="1762" y="25415"/>
                    <a:pt x="0" y="21161"/>
                    <a:pt x="0" y="16725"/>
                  </a:cubicBezTo>
                  <a:lnTo>
                    <a:pt x="0" y="16725"/>
                  </a:lnTo>
                  <a:cubicBezTo>
                    <a:pt x="0" y="12289"/>
                    <a:pt x="1762" y="8035"/>
                    <a:pt x="4899" y="4899"/>
                  </a:cubicBezTo>
                  <a:cubicBezTo>
                    <a:pt x="8035" y="1762"/>
                    <a:pt x="12289" y="0"/>
                    <a:pt x="167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841886" y="4113594"/>
            <a:ext cx="3773193" cy="23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42"/>
              </a:lnSpc>
              <a:spcBef>
                <a:spcPct val="0"/>
              </a:spcBef>
            </a:pPr>
            <a:r>
              <a:rPr lang="en-US" sz="1364" spc="163">
                <a:solidFill>
                  <a:srgbClr val="2684FF"/>
                </a:solidFill>
                <a:latin typeface="Montserrat Classic Bold"/>
              </a:rPr>
              <a:t>SEARCH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831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12998" y="2937199"/>
            <a:ext cx="1589167" cy="16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5"/>
              </a:lnSpc>
              <a:spcBef>
                <a:spcPct val="0"/>
              </a:spcBef>
            </a:pPr>
            <a:r>
              <a:rPr lang="en-US" sz="1100" spc="132">
                <a:solidFill>
                  <a:srgbClr val="545454"/>
                </a:solidFill>
                <a:latin typeface="Montserrat Classic Bold"/>
              </a:rPr>
              <a:t>CSE department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979601" y="3694132"/>
            <a:ext cx="837506" cy="14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100">
                <a:solidFill>
                  <a:srgbClr val="545454"/>
                </a:solidFill>
                <a:latin typeface="Signika Bold"/>
              </a:rPr>
              <a:t>room 637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5014" y="5319707"/>
            <a:ext cx="3357971" cy="428941"/>
            <a:chOff x="0" y="0"/>
            <a:chExt cx="4477295" cy="5719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92432" cy="571921"/>
              <a:chOff x="0" y="0"/>
              <a:chExt cx="334817" cy="12830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92432" y="0"/>
              <a:ext cx="1492432" cy="571921"/>
              <a:chOff x="0" y="0"/>
              <a:chExt cx="334817" cy="12830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984863" y="0"/>
              <a:ext cx="1492432" cy="571921"/>
              <a:chOff x="0" y="0"/>
              <a:chExt cx="334817" cy="12830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34817" cy="128307"/>
              </a:xfrm>
              <a:custGeom>
                <a:avLst/>
                <a:gdLst/>
                <a:ahLst/>
                <a:cxnLst/>
                <a:rect r="r" b="b" t="t" l="l"/>
                <a:pathLst>
                  <a:path h="128307" w="334817">
                    <a:moveTo>
                      <a:pt x="0" y="0"/>
                    </a:moveTo>
                    <a:lnTo>
                      <a:pt x="334817" y="0"/>
                    </a:lnTo>
                    <a:lnTo>
                      <a:pt x="334817" y="128307"/>
                    </a:lnTo>
                    <a:lnTo>
                      <a:pt x="0" y="128307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74220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29605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303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65471" y="122319"/>
              <a:ext cx="1218085" cy="29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2"/>
                </a:lnSpc>
                <a:spcBef>
                  <a:spcPct val="0"/>
                </a:spcBef>
              </a:pPr>
              <a:r>
                <a:rPr lang="en-US" sz="1364" spc="163">
                  <a:solidFill>
                    <a:srgbClr val="363636"/>
                  </a:solidFill>
                  <a:latin typeface="Montserrat Classic Bold"/>
                </a:rPr>
                <a:t>1M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37922" y="1310322"/>
            <a:ext cx="3626105" cy="7598728"/>
            <a:chOff x="0" y="0"/>
            <a:chExt cx="4834807" cy="101316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42" y="918649"/>
              <a:ext cx="4831665" cy="9212987"/>
            </a:xfrm>
            <a:custGeom>
              <a:avLst/>
              <a:gdLst/>
              <a:ahLst/>
              <a:cxnLst/>
              <a:rect r="r" b="b" t="t" l="l"/>
              <a:pathLst>
                <a:path h="9212987" w="4831665">
                  <a:moveTo>
                    <a:pt x="0" y="0"/>
                  </a:moveTo>
                  <a:lnTo>
                    <a:pt x="4831665" y="0"/>
                  </a:lnTo>
                  <a:lnTo>
                    <a:pt x="4831665" y="9212988"/>
                  </a:lnTo>
                  <a:lnTo>
                    <a:pt x="0" y="921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628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4807" cy="918649"/>
            </a:xfrm>
            <a:custGeom>
              <a:avLst/>
              <a:gdLst/>
              <a:ahLst/>
              <a:cxnLst/>
              <a:rect r="r" b="b" t="t" l="l"/>
              <a:pathLst>
                <a:path h="918649" w="4834807">
                  <a:moveTo>
                    <a:pt x="0" y="0"/>
                  </a:moveTo>
                  <a:lnTo>
                    <a:pt x="4834807" y="0"/>
                  </a:lnTo>
                  <a:lnTo>
                    <a:pt x="4834807" y="918649"/>
                  </a:lnTo>
                  <a:lnTo>
                    <a:pt x="0" y="91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-103960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9136" y="-753905"/>
            <a:ext cx="16849728" cy="11794810"/>
            <a:chOff x="0" y="0"/>
            <a:chExt cx="22466304" cy="157264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466304" cy="15726413"/>
            </a:xfrm>
            <a:custGeom>
              <a:avLst/>
              <a:gdLst/>
              <a:ahLst/>
              <a:cxnLst/>
              <a:rect r="r" b="b" t="t" l="l"/>
              <a:pathLst>
                <a:path h="15726413" w="22466304">
                  <a:moveTo>
                    <a:pt x="0" y="0"/>
                  </a:moveTo>
                  <a:lnTo>
                    <a:pt x="22466304" y="0"/>
                  </a:lnTo>
                  <a:lnTo>
                    <a:pt x="22466304" y="15726413"/>
                  </a:lnTo>
                  <a:lnTo>
                    <a:pt x="0" y="1572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4087614"/>
            <a:ext cx="3810000" cy="2667000"/>
            <a:chOff x="0" y="0"/>
            <a:chExt cx="5080000" cy="3556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45599" y="6414889"/>
            <a:ext cx="131880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Heavy"/>
              </a:rPr>
              <a:t>STEP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3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1133475"/>
            <a:ext cx="2151971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1069E3"/>
                </a:solidFill>
                <a:latin typeface="Barlow SemiCondensed Heavy"/>
              </a:rPr>
              <a:t>STEP 4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478000" y="6591300"/>
            <a:ext cx="3810000" cy="2667000"/>
            <a:chOff x="0" y="0"/>
            <a:chExt cx="5080000" cy="3556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5831962" y="8918575"/>
            <a:ext cx="110207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1069E3"/>
                </a:solidFill>
                <a:latin typeface="Barlow SemiCondensed Bold"/>
              </a:rPr>
              <a:t>STEP 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0" y="6591300"/>
            <a:ext cx="3810000" cy="2667000"/>
            <a:chOff x="0" y="0"/>
            <a:chExt cx="5080000" cy="3556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80000" cy="3556000"/>
            </a:xfrm>
            <a:custGeom>
              <a:avLst/>
              <a:gdLst/>
              <a:ahLst/>
              <a:cxnLst/>
              <a:rect r="r" b="b" t="t" l="l"/>
              <a:pathLst>
                <a:path h="3556000" w="5080000">
                  <a:moveTo>
                    <a:pt x="0" y="0"/>
                  </a:moveTo>
                  <a:lnTo>
                    <a:pt x="5080000" y="0"/>
                  </a:lnTo>
                  <a:lnTo>
                    <a:pt x="5080000" y="3556000"/>
                  </a:lnTo>
                  <a:lnTo>
                    <a:pt x="0" y="355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71969"/>
            <a:ext cx="6354903" cy="5234851"/>
          </a:xfrm>
          <a:custGeom>
            <a:avLst/>
            <a:gdLst/>
            <a:ahLst/>
            <a:cxnLst/>
            <a:rect r="r" b="b" t="t" l="l"/>
            <a:pathLst>
              <a:path h="5234851" w="6354903">
                <a:moveTo>
                  <a:pt x="0" y="0"/>
                </a:moveTo>
                <a:lnTo>
                  <a:pt x="6354903" y="0"/>
                </a:lnTo>
                <a:lnTo>
                  <a:pt x="6354903" y="5234851"/>
                </a:lnTo>
                <a:lnTo>
                  <a:pt x="0" y="5234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47750"/>
            <a:ext cx="6596353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>
                <a:solidFill>
                  <a:srgbClr val="000000"/>
                </a:solidFill>
                <a:latin typeface="Open Sauce Semi-Bold"/>
              </a:rPr>
              <a:t>Future Goals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871913"/>
            <a:ext cx="8115300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4"/>
              </a:lnSpc>
            </a:pPr>
          </a:p>
          <a:p>
            <a:pPr marL="539749" indent="-269875" lvl="1">
              <a:lnSpc>
                <a:spcPts val="4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Enhanced Live Tracking.</a:t>
            </a:r>
          </a:p>
          <a:p>
            <a:pPr marL="539749" indent="-269875" lvl="1">
              <a:lnSpc>
                <a:spcPts val="4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More User-friendly User interface.</a:t>
            </a:r>
          </a:p>
          <a:p>
            <a:pPr marL="539749" indent="-269875" lvl="1">
              <a:lnSpc>
                <a:spcPts val="4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3D Map Visualization.</a:t>
            </a:r>
          </a:p>
          <a:p>
            <a:pPr marL="539749" indent="-269875" lvl="1">
              <a:lnSpc>
                <a:spcPts val="41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Big Data Handling (if needed) .</a:t>
            </a:r>
          </a:p>
          <a:p>
            <a:pPr>
              <a:lnSpc>
                <a:spcPts val="2924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9435">
            <a:off x="-6636578" y="7165531"/>
            <a:ext cx="10493162" cy="5514775"/>
          </a:xfrm>
          <a:custGeom>
            <a:avLst/>
            <a:gdLst/>
            <a:ahLst/>
            <a:cxnLst/>
            <a:rect r="r" b="b" t="t" l="l"/>
            <a:pathLst>
              <a:path h="5514775" w="10493162">
                <a:moveTo>
                  <a:pt x="0" y="0"/>
                </a:moveTo>
                <a:lnTo>
                  <a:pt x="10493162" y="0"/>
                </a:lnTo>
                <a:lnTo>
                  <a:pt x="10493162" y="5514775"/>
                </a:lnTo>
                <a:lnTo>
                  <a:pt x="0" y="551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03" t="-4112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48760" y="452684"/>
            <a:ext cx="12578888" cy="6545285"/>
          </a:xfrm>
          <a:custGeom>
            <a:avLst/>
            <a:gdLst/>
            <a:ahLst/>
            <a:cxnLst/>
            <a:rect r="r" b="b" t="t" l="l"/>
            <a:pathLst>
              <a:path h="6545285" w="12578888">
                <a:moveTo>
                  <a:pt x="0" y="0"/>
                </a:moveTo>
                <a:lnTo>
                  <a:pt x="12578888" y="0"/>
                </a:lnTo>
                <a:lnTo>
                  <a:pt x="12578888" y="6545285"/>
                </a:lnTo>
                <a:lnTo>
                  <a:pt x="0" y="6545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52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36621" y="6819272"/>
            <a:ext cx="3946397" cy="1716830"/>
          </a:xfrm>
          <a:custGeom>
            <a:avLst/>
            <a:gdLst/>
            <a:ahLst/>
            <a:cxnLst/>
            <a:rect r="r" b="b" t="t" l="l"/>
            <a:pathLst>
              <a:path h="1716830" w="3946397">
                <a:moveTo>
                  <a:pt x="0" y="0"/>
                </a:moveTo>
                <a:lnTo>
                  <a:pt x="3946397" y="0"/>
                </a:lnTo>
                <a:lnTo>
                  <a:pt x="3946397" y="1716829"/>
                </a:lnTo>
                <a:lnTo>
                  <a:pt x="0" y="171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246" t="-86008" r="-43422" b="-17086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2912" y="4021341"/>
            <a:ext cx="7791088" cy="149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41"/>
              </a:lnSpc>
            </a:pPr>
            <a:r>
              <a:rPr lang="en-US" sz="10035">
                <a:solidFill>
                  <a:srgbClr val="000000"/>
                </a:solidFill>
                <a:latin typeface="Open Sauce Semi-Bold"/>
              </a:rPr>
              <a:t>Thank You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60096" y="6366118"/>
            <a:ext cx="1946943" cy="1946935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92141" y="6366118"/>
            <a:ext cx="1946935" cy="194693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52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22114" y="6860714"/>
            <a:ext cx="1486988" cy="546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8"/>
              </a:lnSpc>
            </a:pPr>
            <a:r>
              <a:rPr lang="en-US" sz="1853">
                <a:solidFill>
                  <a:srgbClr val="FFFFFF"/>
                </a:solidFill>
                <a:latin typeface="Open Sauce Semi-Bold"/>
              </a:rPr>
              <a:t>Sakibur Rahaman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55843" y="7544581"/>
            <a:ext cx="1619530" cy="19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313">
                <a:solidFill>
                  <a:srgbClr val="FFFFFF"/>
                </a:solidFill>
                <a:latin typeface="Canva Sans"/>
              </a:rPr>
              <a:t>2019-3-60-028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523300" y="6366118"/>
            <a:ext cx="1946943" cy="1946935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3333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55346" y="6366118"/>
            <a:ext cx="1946935" cy="194693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52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39684" lIns="39684" bIns="39684" rIns="39684"/>
            <a:lstStyle/>
            <a:p>
              <a:pPr algn="ctr">
                <a:lnSpc>
                  <a:spcPts val="20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185319" y="7134997"/>
            <a:ext cx="1486988" cy="27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8"/>
              </a:lnSpc>
            </a:pPr>
            <a:r>
              <a:rPr lang="en-US" sz="1853">
                <a:solidFill>
                  <a:srgbClr val="FFFFFF"/>
                </a:solidFill>
                <a:latin typeface="Open Sauce Semi-Bold"/>
              </a:rPr>
              <a:t>Anik Dey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19048" y="7544581"/>
            <a:ext cx="1619530" cy="19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313">
                <a:solidFill>
                  <a:srgbClr val="FFFFFF"/>
                </a:solidFill>
                <a:latin typeface="Canva Sans"/>
              </a:rPr>
              <a:t>2020-1-60-228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-5659853"/>
            <a:ext cx="18626897" cy="12386887"/>
          </a:xfrm>
          <a:custGeom>
            <a:avLst/>
            <a:gdLst/>
            <a:ahLst/>
            <a:cxnLst/>
            <a:rect r="r" b="b" t="t" l="l"/>
            <a:pathLst>
              <a:path h="12386887" w="18626897">
                <a:moveTo>
                  <a:pt x="0" y="0"/>
                </a:moveTo>
                <a:lnTo>
                  <a:pt x="18626897" y="0"/>
                </a:lnTo>
                <a:lnTo>
                  <a:pt x="18626897" y="12386887"/>
                </a:lnTo>
                <a:lnTo>
                  <a:pt x="0" y="12386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553618" y="6366118"/>
            <a:ext cx="1946943" cy="1946935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52" r="0" b="-252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985663" y="6366118"/>
            <a:ext cx="1946935" cy="194693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52C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39684" lIns="39684" bIns="39684" rIns="39684"/>
            <a:lstStyle/>
            <a:p>
              <a:pPr algn="ctr">
                <a:lnSpc>
                  <a:spcPts val="20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215637" y="6685381"/>
            <a:ext cx="1486988" cy="797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8"/>
              </a:lnSpc>
            </a:pPr>
            <a:r>
              <a:rPr lang="en-US" sz="1853">
                <a:solidFill>
                  <a:srgbClr val="FFFFFF"/>
                </a:solidFill>
                <a:latin typeface="Open Sauce Bold"/>
                <a:hlinkClick r:id="rId7" tooltip="https://www.facebook.com/rijve.shovon?__tn__=-UC*F"/>
              </a:rPr>
              <a:t>Firoz Mahmud Rijve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49366" y="7611256"/>
            <a:ext cx="1619530" cy="19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313">
                <a:solidFill>
                  <a:srgbClr val="FFFFFF"/>
                </a:solidFill>
                <a:latin typeface="Canva Sans Bold"/>
              </a:rPr>
              <a:t>2019-2-60-076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248924" y="6366118"/>
            <a:ext cx="1946943" cy="1946935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 flipH="false" flipV="false" rot="-84000">
              <a:off x="-41893" y="-41894"/>
              <a:ext cx="6433787" cy="6433762"/>
            </a:xfrm>
            <a:custGeom>
              <a:avLst/>
              <a:gdLst/>
              <a:ahLst/>
              <a:cxnLst/>
              <a:rect r="r" b="b" t="t" l="l"/>
              <a:pathLst>
                <a:path h="6433762" w="6433787">
                  <a:moveTo>
                    <a:pt x="6390944" y="3294492"/>
                  </a:moveTo>
                  <a:cubicBezTo>
                    <a:pt x="6348104" y="5047394"/>
                    <a:pt x="4892274" y="6433762"/>
                    <a:pt x="3139321" y="6390921"/>
                  </a:cubicBezTo>
                  <a:cubicBezTo>
                    <a:pt x="1386343" y="6348079"/>
                    <a:pt x="0" y="4892249"/>
                    <a:pt x="42840" y="3139347"/>
                  </a:cubicBezTo>
                  <a:cubicBezTo>
                    <a:pt x="85682" y="1386356"/>
                    <a:pt x="1541487" y="0"/>
                    <a:pt x="3294465" y="42842"/>
                  </a:cubicBezTo>
                  <a:cubicBezTo>
                    <a:pt x="5047443" y="85684"/>
                    <a:pt x="6433786" y="1541501"/>
                    <a:pt x="6390944" y="3294492"/>
                  </a:cubicBezTo>
                  <a:close/>
                </a:path>
              </a:pathLst>
            </a:custGeom>
            <a:blipFill>
              <a:blip r:embed="rId8"/>
              <a:stretch>
                <a:fillRect l="0" t="-6716" r="-6762" b="-53427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680970" y="6366118"/>
            <a:ext cx="1946935" cy="194693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52C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39684" lIns="39684" bIns="39684" rIns="39684"/>
            <a:lstStyle/>
            <a:p>
              <a:pPr algn="ctr">
                <a:lnSpc>
                  <a:spcPts val="2059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0459508" y="4057986"/>
            <a:ext cx="1451307" cy="0"/>
          </a:xfrm>
          <a:prstGeom prst="line">
            <a:avLst/>
          </a:prstGeom>
          <a:ln cap="flat" w="19050">
            <a:solidFill>
              <a:srgbClr val="2E2E2E"/>
            </a:solidFill>
            <a:prstDash val="sysDot"/>
            <a:headEnd type="none" len="sm" w="sm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7454510" y="3809467"/>
            <a:ext cx="3378980" cy="1946935"/>
            <a:chOff x="0" y="0"/>
            <a:chExt cx="4505307" cy="2595913"/>
          </a:xfrm>
        </p:grpSpPr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0" y="0"/>
              <a:ext cx="2595923" cy="2595913"/>
              <a:chOff x="0" y="0"/>
              <a:chExt cx="6350000" cy="634997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0" r="0" b="-26194"/>
                </a:stretch>
              </a:blip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1909394" y="0"/>
              <a:ext cx="2595913" cy="2595913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52C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9684" lIns="39684" bIns="39684" rIns="39684"/>
              <a:lstStyle/>
              <a:p>
                <a:pPr algn="ctr">
                  <a:lnSpc>
                    <a:spcPts val="20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2216025" y="378984"/>
              <a:ext cx="1982650" cy="109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8"/>
                </a:lnSpc>
              </a:pPr>
              <a:r>
                <a:rPr lang="en-US" sz="1853">
                  <a:solidFill>
                    <a:srgbClr val="FFFFFF"/>
                  </a:solidFill>
                  <a:latin typeface="Open Sauce Semi-Bold"/>
                </a:rPr>
                <a:t>Dr. Md Mostofa Kamal Rasel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127664" y="1596685"/>
              <a:ext cx="2159373" cy="265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36"/>
                </a:lnSpc>
              </a:pPr>
              <a:r>
                <a:rPr lang="en-US" sz="1313">
                  <a:solidFill>
                    <a:srgbClr val="FFFFFF"/>
                  </a:solidFill>
                  <a:latin typeface="Canva Sans"/>
                </a:rPr>
                <a:t>Assistant Professor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4910943" y="6875881"/>
            <a:ext cx="1486988" cy="53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8"/>
              </a:lnSpc>
            </a:pPr>
            <a:r>
              <a:rPr lang="en-US" sz="1853">
                <a:solidFill>
                  <a:srgbClr val="FFFFFF"/>
                </a:solidFill>
                <a:latin typeface="Open Sauce Semi-Bold"/>
                <a:hlinkClick r:id="rId10" tooltip="https://www.facebook.com/profile.php?id=100008690524341&amp;__tn__=-UC*F"/>
              </a:rPr>
              <a:t>Kazi Sifat Al Maksud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844672" y="7544581"/>
            <a:ext cx="1619530" cy="19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313">
                <a:solidFill>
                  <a:srgbClr val="FFFFFF"/>
                </a:solidFill>
                <a:latin typeface="Canva Sans Bold"/>
              </a:rPr>
              <a:t>2019-3-60-050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377185" y="2076944"/>
            <a:ext cx="5533631" cy="106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4"/>
              </a:lnSpc>
            </a:pPr>
            <a:r>
              <a:rPr lang="en-US" sz="7200">
                <a:solidFill>
                  <a:srgbClr val="000000"/>
                </a:solidFill>
                <a:latin typeface="Open Sauce Semi-Bold"/>
              </a:rPr>
              <a:t>Our Team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989159" y="3910014"/>
            <a:ext cx="1448246" cy="24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7"/>
              </a:lnSpc>
              <a:spcBef>
                <a:spcPct val="0"/>
              </a:spcBef>
            </a:pPr>
            <a:r>
              <a:rPr lang="en-US" sz="1464" spc="175">
                <a:solidFill>
                  <a:srgbClr val="000000"/>
                </a:solidFill>
                <a:latin typeface="Montserrat Classic"/>
              </a:rPr>
              <a:t>SUPERVISOR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63127" y="0"/>
            <a:ext cx="5996173" cy="10287000"/>
            <a:chOff x="0" y="0"/>
            <a:chExt cx="2883789" cy="4947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83789" cy="4947412"/>
            </a:xfrm>
            <a:custGeom>
              <a:avLst/>
              <a:gdLst/>
              <a:ahLst/>
              <a:cxnLst/>
              <a:rect r="r" b="b" t="t" l="l"/>
              <a:pathLst>
                <a:path h="4947412" w="2883789">
                  <a:moveTo>
                    <a:pt x="1495171" y="4947412"/>
                  </a:moveTo>
                  <a:cubicBezTo>
                    <a:pt x="952627" y="4947412"/>
                    <a:pt x="567817" y="4808601"/>
                    <a:pt x="340741" y="4530852"/>
                  </a:cubicBezTo>
                  <a:cubicBezTo>
                    <a:pt x="113538" y="4253103"/>
                    <a:pt x="0" y="3845052"/>
                    <a:pt x="0" y="3306826"/>
                  </a:cubicBezTo>
                  <a:lnTo>
                    <a:pt x="0" y="1814830"/>
                  </a:lnTo>
                  <a:cubicBezTo>
                    <a:pt x="0" y="1410081"/>
                    <a:pt x="43053" y="1073150"/>
                    <a:pt x="129159" y="804037"/>
                  </a:cubicBezTo>
                  <a:cubicBezTo>
                    <a:pt x="215265" y="534924"/>
                    <a:pt x="366014" y="333629"/>
                    <a:pt x="581279" y="200152"/>
                  </a:cubicBezTo>
                  <a:cubicBezTo>
                    <a:pt x="796544" y="66802"/>
                    <a:pt x="1095756" y="0"/>
                    <a:pt x="1479042" y="0"/>
                  </a:cubicBezTo>
                  <a:cubicBezTo>
                    <a:pt x="1745996" y="0"/>
                    <a:pt x="1985518" y="47371"/>
                    <a:pt x="2197608" y="142113"/>
                  </a:cubicBezTo>
                  <a:cubicBezTo>
                    <a:pt x="2409698" y="236855"/>
                    <a:pt x="2577084" y="375793"/>
                    <a:pt x="2699766" y="558673"/>
                  </a:cubicBezTo>
                  <a:cubicBezTo>
                    <a:pt x="2822448" y="741680"/>
                    <a:pt x="2883789" y="965581"/>
                    <a:pt x="2883789" y="1230376"/>
                  </a:cubicBezTo>
                  <a:lnTo>
                    <a:pt x="2883789" y="1969897"/>
                  </a:lnTo>
                  <a:lnTo>
                    <a:pt x="1705102" y="1969897"/>
                  </a:lnTo>
                  <a:lnTo>
                    <a:pt x="1705102" y="1291717"/>
                  </a:lnTo>
                  <a:cubicBezTo>
                    <a:pt x="1705102" y="1179830"/>
                    <a:pt x="1688973" y="1085596"/>
                    <a:pt x="1656715" y="1009142"/>
                  </a:cubicBezTo>
                  <a:cubicBezTo>
                    <a:pt x="1624457" y="932688"/>
                    <a:pt x="1554480" y="894461"/>
                    <a:pt x="1446784" y="894461"/>
                  </a:cubicBezTo>
                  <a:cubicBezTo>
                    <a:pt x="1257300" y="894461"/>
                    <a:pt x="1162558" y="1029081"/>
                    <a:pt x="1162558" y="1298194"/>
                  </a:cubicBezTo>
                  <a:lnTo>
                    <a:pt x="1162558" y="3645916"/>
                  </a:lnTo>
                  <a:cubicBezTo>
                    <a:pt x="1162558" y="3744976"/>
                    <a:pt x="1184021" y="3835908"/>
                    <a:pt x="1227201" y="3918839"/>
                  </a:cubicBezTo>
                  <a:cubicBezTo>
                    <a:pt x="1270254" y="4001770"/>
                    <a:pt x="1341247" y="4043172"/>
                    <a:pt x="1440307" y="4043172"/>
                  </a:cubicBezTo>
                  <a:cubicBezTo>
                    <a:pt x="1541526" y="4043172"/>
                    <a:pt x="1612011" y="4002786"/>
                    <a:pt x="1651762" y="3922014"/>
                  </a:cubicBezTo>
                  <a:cubicBezTo>
                    <a:pt x="1691513" y="3841242"/>
                    <a:pt x="1711579" y="3747135"/>
                    <a:pt x="1711579" y="3639439"/>
                  </a:cubicBezTo>
                  <a:lnTo>
                    <a:pt x="1711579" y="2825623"/>
                  </a:lnTo>
                  <a:lnTo>
                    <a:pt x="2883789" y="2825623"/>
                  </a:lnTo>
                  <a:lnTo>
                    <a:pt x="2883789" y="3671697"/>
                  </a:lnTo>
                  <a:cubicBezTo>
                    <a:pt x="2883789" y="3938651"/>
                    <a:pt x="2824100" y="4167378"/>
                    <a:pt x="2704592" y="4357878"/>
                  </a:cubicBezTo>
                  <a:cubicBezTo>
                    <a:pt x="2585085" y="4548378"/>
                    <a:pt x="2420875" y="4694301"/>
                    <a:pt x="2212086" y="4795520"/>
                  </a:cubicBezTo>
                  <a:cubicBezTo>
                    <a:pt x="2003298" y="4896739"/>
                    <a:pt x="1764284" y="4947412"/>
                    <a:pt x="1495171" y="4947412"/>
                  </a:cubicBezTo>
                  <a:close/>
                </a:path>
              </a:pathLst>
            </a:custGeom>
            <a:blipFill>
              <a:blip r:embed="rId2"/>
              <a:stretch>
                <a:fillRect l="-96945" t="0" r="-96945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476899"/>
            <a:ext cx="7054934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>
                <a:solidFill>
                  <a:srgbClr val="000000"/>
                </a:solidFill>
                <a:latin typeface="Open Sauce Semi-Bold"/>
              </a:rPr>
              <a:t>Contribution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90600"/>
            <a:ext cx="4169372" cy="33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2"/>
              </a:lnSpc>
            </a:pPr>
            <a:r>
              <a:rPr lang="en-US" sz="1964" spc="235">
                <a:solidFill>
                  <a:srgbClr val="0052CC"/>
                </a:solidFill>
                <a:latin typeface="Montserrat Classic"/>
              </a:rPr>
              <a:t>MAIN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61583"/>
            <a:ext cx="7432571" cy="4916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Easy indoor navigation data collection by using mobile </a:t>
            </a:r>
          </a:p>
          <a:p>
            <a:pPr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Matrix, Adjacent list, and Edge list here to create an Indoor navigation map we choose Edge list.</a:t>
            </a:r>
          </a:p>
          <a:p>
            <a:pPr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Represent navigation data to graph for finding for generating all pair shortest path.</a:t>
            </a:r>
          </a:p>
          <a:p>
            <a:pPr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Incorporating navigation data and shortest path in a mobile application indoor navigation.</a:t>
            </a:r>
          </a:p>
          <a:p>
            <a:pPr>
              <a:lnSpc>
                <a:spcPts val="3284"/>
              </a:lnSpc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88148" y="4803956"/>
            <a:ext cx="1501728" cy="443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  <a:spcBef>
                <a:spcPct val="0"/>
              </a:spcBef>
            </a:pPr>
            <a:r>
              <a:rPr lang="en-US" sz="1670">
                <a:solidFill>
                  <a:srgbClr val="000000">
                    <a:alpha val="0"/>
                  </a:srgbClr>
                </a:solidFill>
                <a:latin typeface="Liberation Sans"/>
              </a:rPr>
              <a:t>Create Doors information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61339" y="655746"/>
            <a:ext cx="17076124" cy="8986310"/>
          </a:xfrm>
          <a:custGeom>
            <a:avLst/>
            <a:gdLst/>
            <a:ahLst/>
            <a:cxnLst/>
            <a:rect r="r" b="b" t="t" l="l"/>
            <a:pathLst>
              <a:path h="8986310" w="17076124">
                <a:moveTo>
                  <a:pt x="0" y="0"/>
                </a:moveTo>
                <a:lnTo>
                  <a:pt x="17076123" y="0"/>
                </a:lnTo>
                <a:lnTo>
                  <a:pt x="17076123" y="8986310"/>
                </a:lnTo>
                <a:lnTo>
                  <a:pt x="0" y="8986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73171" y="4794431"/>
            <a:ext cx="1270829" cy="37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"/>
              </a:lnSpc>
            </a:pPr>
            <a:r>
              <a:rPr lang="en-US" sz="1333">
                <a:solidFill>
                  <a:srgbClr val="000000">
                    <a:alpha val="0"/>
                  </a:srgbClr>
                </a:solidFill>
                <a:latin typeface="Open Sauce"/>
              </a:rPr>
              <a:t>Create Doors information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47750"/>
            <a:ext cx="7626783" cy="237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>
                <a:solidFill>
                  <a:srgbClr val="000000"/>
                </a:solidFill>
                <a:latin typeface="Open Sauce Semi-Bold"/>
              </a:rPr>
              <a:t>Create Doors information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474561" y="5143500"/>
            <a:ext cx="2634837" cy="2780831"/>
          </a:xfrm>
          <a:custGeom>
            <a:avLst/>
            <a:gdLst/>
            <a:ahLst/>
            <a:cxnLst/>
            <a:rect r="r" b="b" t="t" l="l"/>
            <a:pathLst>
              <a:path h="2780831" w="2634837">
                <a:moveTo>
                  <a:pt x="0" y="0"/>
                </a:moveTo>
                <a:lnTo>
                  <a:pt x="2634837" y="0"/>
                </a:lnTo>
                <a:lnTo>
                  <a:pt x="2634837" y="2780831"/>
                </a:lnTo>
                <a:lnTo>
                  <a:pt x="0" y="2780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556931" y="7689282"/>
            <a:ext cx="470096" cy="47009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764724" y="2537384"/>
            <a:ext cx="8494576" cy="655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Mobile sensors (accelerometer, gyroscope, and magnetometer) are used to record data while walking door to door.</a:t>
            </a:r>
          </a:p>
          <a:p>
            <a:pPr algn="just">
              <a:lnSpc>
                <a:spcPts val="3284"/>
              </a:lnSpc>
            </a:pPr>
          </a:p>
          <a:p>
            <a:pPr algn="just"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X, Y, and Z coordinates are collected for positioning floor-wise categorization.</a:t>
            </a:r>
          </a:p>
          <a:p>
            <a:pPr algn="just">
              <a:lnSpc>
                <a:spcPts val="3284"/>
              </a:lnSpc>
            </a:pPr>
          </a:p>
          <a:p>
            <a:pPr algn="just"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Validated data ensures accuracy and reliability.</a:t>
            </a:r>
          </a:p>
          <a:p>
            <a:pPr algn="just">
              <a:lnSpc>
                <a:spcPts val="3284"/>
              </a:lnSpc>
            </a:pPr>
          </a:p>
          <a:p>
            <a:pPr algn="just"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Integrated into our indoor navigation system for real-time access.</a:t>
            </a:r>
          </a:p>
          <a:p>
            <a:pPr algn="just">
              <a:lnSpc>
                <a:spcPts val="3284"/>
              </a:lnSpc>
            </a:pPr>
          </a:p>
          <a:p>
            <a:pPr algn="just"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Continuous research for ongoing improvement.</a:t>
            </a:r>
          </a:p>
          <a:p>
            <a:pPr>
              <a:lnSpc>
                <a:spcPts val="32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060043" y="8342455"/>
            <a:ext cx="14638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Barlow SemiCondensed Bold"/>
              </a:rPr>
              <a:t>DOOR DATA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47750"/>
            <a:ext cx="8607096" cy="237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>
                <a:solidFill>
                  <a:srgbClr val="000000"/>
                </a:solidFill>
                <a:latin typeface="Open Sauce Semi-Bold"/>
              </a:rPr>
              <a:t>Weighted edged information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64724" y="3966756"/>
            <a:ext cx="8494576" cy="450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Door data is used to create edges between neighboring doors.</a:t>
            </a:r>
          </a:p>
          <a:p>
            <a:pPr>
              <a:lnSpc>
                <a:spcPts val="3284"/>
              </a:lnSpc>
            </a:pPr>
          </a:p>
          <a:p>
            <a:pPr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Edge weight is determined by the distance between connected doors.</a:t>
            </a:r>
          </a:p>
          <a:p>
            <a:pPr>
              <a:lnSpc>
                <a:spcPts val="3284"/>
              </a:lnSpc>
            </a:pPr>
          </a:p>
          <a:p>
            <a:pPr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X, Y, and Z coordinate influence distance calculation. </a:t>
            </a:r>
          </a:p>
          <a:p>
            <a:pPr>
              <a:lnSpc>
                <a:spcPts val="3284"/>
              </a:lnSpc>
            </a:pPr>
          </a:p>
          <a:p>
            <a:pPr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Integrated into our navigation system for efficient routing.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4425907"/>
            <a:ext cx="1963420" cy="2072211"/>
          </a:xfrm>
          <a:custGeom>
            <a:avLst/>
            <a:gdLst/>
            <a:ahLst/>
            <a:cxnLst/>
            <a:rect r="r" b="b" t="t" l="l"/>
            <a:pathLst>
              <a:path h="2072211" w="1963420">
                <a:moveTo>
                  <a:pt x="0" y="0"/>
                </a:moveTo>
                <a:lnTo>
                  <a:pt x="1963420" y="0"/>
                </a:lnTo>
                <a:lnTo>
                  <a:pt x="1963420" y="2072211"/>
                </a:lnTo>
                <a:lnTo>
                  <a:pt x="0" y="207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92796" y="6068316"/>
            <a:ext cx="1171250" cy="1712980"/>
          </a:xfrm>
          <a:custGeom>
            <a:avLst/>
            <a:gdLst/>
            <a:ahLst/>
            <a:cxnLst/>
            <a:rect r="r" b="b" t="t" l="l"/>
            <a:pathLst>
              <a:path h="1712980" w="1171250">
                <a:moveTo>
                  <a:pt x="0" y="0"/>
                </a:moveTo>
                <a:lnTo>
                  <a:pt x="1171251" y="0"/>
                </a:lnTo>
                <a:lnTo>
                  <a:pt x="1171251" y="1712981"/>
                </a:lnTo>
                <a:lnTo>
                  <a:pt x="0" y="1712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010410" y="6498118"/>
            <a:ext cx="3716715" cy="1482101"/>
          </a:xfrm>
          <a:prstGeom prst="line">
            <a:avLst/>
          </a:prstGeom>
          <a:ln cap="rnd" w="1428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835257" y="6322965"/>
            <a:ext cx="350305" cy="35030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7675" lIns="57675" bIns="57675" rIns="57675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27125" y="7734775"/>
            <a:ext cx="245443" cy="24544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7675" lIns="57675" bIns="57675" rIns="57675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541281" y="8511352"/>
            <a:ext cx="2293293" cy="29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4"/>
              </a:lnSpc>
              <a:spcBef>
                <a:spcPct val="0"/>
              </a:spcBef>
            </a:pPr>
            <a:r>
              <a:rPr lang="en-US" sz="2184">
                <a:solidFill>
                  <a:srgbClr val="000000"/>
                </a:solidFill>
                <a:latin typeface="Barlow SemiCondensed Bold"/>
              </a:rPr>
              <a:t>DOOR TO DOOR DATA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4781" y="4735036"/>
            <a:ext cx="4329212" cy="3514922"/>
            <a:chOff x="0" y="0"/>
            <a:chExt cx="5772283" cy="4686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849" cy="2433614"/>
            </a:xfrm>
            <a:custGeom>
              <a:avLst/>
              <a:gdLst/>
              <a:ahLst/>
              <a:cxnLst/>
              <a:rect r="r" b="b" t="t" l="l"/>
              <a:pathLst>
                <a:path h="2433614" w="2305849">
                  <a:moveTo>
                    <a:pt x="0" y="0"/>
                  </a:moveTo>
                  <a:lnTo>
                    <a:pt x="2305849" y="0"/>
                  </a:lnTo>
                  <a:lnTo>
                    <a:pt x="2305849" y="2433614"/>
                  </a:lnTo>
                  <a:lnTo>
                    <a:pt x="0" y="2433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396761" y="1990704"/>
              <a:ext cx="1375522" cy="2011733"/>
            </a:xfrm>
            <a:custGeom>
              <a:avLst/>
              <a:gdLst/>
              <a:ahLst/>
              <a:cxnLst/>
              <a:rect r="r" b="b" t="t" l="l"/>
              <a:pathLst>
                <a:path h="2011733" w="1375522">
                  <a:moveTo>
                    <a:pt x="0" y="0"/>
                  </a:moveTo>
                  <a:lnTo>
                    <a:pt x="1375522" y="0"/>
                  </a:lnTo>
                  <a:lnTo>
                    <a:pt x="1375522" y="2011732"/>
                  </a:lnTo>
                  <a:lnTo>
                    <a:pt x="0" y="2011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1152925" y="2433614"/>
              <a:ext cx="3931598" cy="1568822"/>
            </a:xfrm>
            <a:prstGeom prst="line">
              <a:avLst/>
            </a:prstGeom>
            <a:ln cap="rnd" w="165100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947225" y="2227914"/>
              <a:ext cx="411400" cy="41140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4929622" y="3940586"/>
              <a:ext cx="288250" cy="288250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1028700" y="1047750"/>
            <a:ext cx="7626783" cy="237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>
                <a:solidFill>
                  <a:srgbClr val="000000"/>
                </a:solidFill>
                <a:latin typeface="Open Sauce Semi-Bold"/>
              </a:rPr>
              <a:t>Create shortest path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64724" y="3430905"/>
            <a:ext cx="8494576" cy="4096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With a weighted edge list, the Floyd-Warshall algorithm calculates all pair's shortest paths graph data for door-to-door combinations.</a:t>
            </a:r>
          </a:p>
          <a:p>
            <a:pPr>
              <a:lnSpc>
                <a:spcPts val="3284"/>
              </a:lnSpc>
            </a:pPr>
          </a:p>
          <a:p>
            <a:pPr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The algorithm updates path distances efficiently, considering intermediate doors.</a:t>
            </a:r>
          </a:p>
          <a:p>
            <a:pPr>
              <a:lnSpc>
                <a:spcPts val="3284"/>
              </a:lnSpc>
            </a:pPr>
          </a:p>
          <a:p>
            <a:pPr marL="606113" indent="-303056" lvl="1">
              <a:lnSpc>
                <a:spcPts val="3284"/>
              </a:lnSpc>
              <a:buFont typeface="Arial"/>
              <a:buChar char="•"/>
            </a:pPr>
            <a:r>
              <a:rPr lang="en-US" sz="2807">
                <a:solidFill>
                  <a:srgbClr val="000000"/>
                </a:solidFill>
                <a:latin typeface="Open Sauce"/>
              </a:rPr>
              <a:t>This data integration enhances our indoor navigation system, providing optimal routes for users.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511754" y="-7399998"/>
            <a:ext cx="9345037" cy="9625038"/>
          </a:xfrm>
          <a:custGeom>
            <a:avLst/>
            <a:gdLst/>
            <a:ahLst/>
            <a:cxnLst/>
            <a:rect r="r" b="b" t="t" l="l"/>
            <a:pathLst>
              <a:path h="9625038" w="9345037">
                <a:moveTo>
                  <a:pt x="0" y="0"/>
                </a:moveTo>
                <a:lnTo>
                  <a:pt x="9345037" y="0"/>
                </a:lnTo>
                <a:lnTo>
                  <a:pt x="9345037" y="9625038"/>
                </a:lnTo>
                <a:lnTo>
                  <a:pt x="0" y="9625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48969"/>
            <a:ext cx="736150" cy="636369"/>
            <a:chOff x="0" y="0"/>
            <a:chExt cx="193883" cy="167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44709" y="3348969"/>
            <a:ext cx="3314591" cy="3314591"/>
            <a:chOff x="0" y="0"/>
            <a:chExt cx="4872604" cy="48726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2436241"/>
                    <a:pt x="1061593" y="2436241"/>
                    <a:pt x="1061593" y="2436241"/>
                  </a:cubicBez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cubicBezTo>
                    <a:pt x="0" y="2436241"/>
                    <a:pt x="0" y="243624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7000"/>
                  </a:srgbClr>
                </a:gs>
                <a:gs pos="100000">
                  <a:srgbClr val="2684FF">
                    <a:alpha val="1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352315" y="3372387"/>
            <a:ext cx="3314591" cy="3326378"/>
            <a:chOff x="0" y="0"/>
            <a:chExt cx="4872604" cy="48899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2453640"/>
                    <a:pt x="3811016" y="2453640"/>
                    <a:pt x="3811016" y="2453640"/>
                  </a:cubicBez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cubicBezTo>
                    <a:pt x="4872609" y="2453640"/>
                    <a:pt x="4872609" y="2453640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7000"/>
                  </a:srgbClr>
                </a:gs>
                <a:gs pos="100000">
                  <a:srgbClr val="2684FF">
                    <a:alpha val="1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19815" y="5942727"/>
            <a:ext cx="3314591" cy="3315573"/>
            <a:chOff x="0" y="0"/>
            <a:chExt cx="4872604" cy="48740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2437003"/>
                    <a:pt x="3811016" y="2437003"/>
                    <a:pt x="3811016" y="2437003"/>
                  </a:cubicBez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cubicBezTo>
                    <a:pt x="4872482" y="2437003"/>
                    <a:pt x="4872482" y="2437003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7000"/>
                  </a:srgbClr>
                </a:gs>
                <a:gs pos="100000">
                  <a:srgbClr val="2684FF">
                    <a:alpha val="1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249404" y="4222943"/>
            <a:ext cx="1520413" cy="152041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840767" y="6849944"/>
            <a:ext cx="1522475" cy="152247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818683" y="4222943"/>
            <a:ext cx="1566642" cy="15666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5395593"/>
            <a:ext cx="736150" cy="662821"/>
            <a:chOff x="0" y="0"/>
            <a:chExt cx="193883" cy="1745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7122395"/>
            <a:ext cx="736150" cy="662821"/>
            <a:chOff x="0" y="0"/>
            <a:chExt cx="193883" cy="1745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2CC">
                    <a:alpha val="100000"/>
                  </a:srgbClr>
                </a:gs>
                <a:gs pos="100000">
                  <a:srgbClr val="2684FF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1712807" y="-7529514"/>
            <a:ext cx="9345037" cy="9625038"/>
          </a:xfrm>
          <a:custGeom>
            <a:avLst/>
            <a:gdLst/>
            <a:ahLst/>
            <a:cxnLst/>
            <a:rect r="r" b="b" t="t" l="l"/>
            <a:pathLst>
              <a:path h="9625038" w="9345037">
                <a:moveTo>
                  <a:pt x="0" y="0"/>
                </a:moveTo>
                <a:lnTo>
                  <a:pt x="9345037" y="0"/>
                </a:lnTo>
                <a:lnTo>
                  <a:pt x="9345037" y="9625038"/>
                </a:lnTo>
                <a:lnTo>
                  <a:pt x="0" y="96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516190" y="4532794"/>
            <a:ext cx="986840" cy="986840"/>
          </a:xfrm>
          <a:custGeom>
            <a:avLst/>
            <a:gdLst/>
            <a:ahLst/>
            <a:cxnLst/>
            <a:rect r="r" b="b" t="t" l="l"/>
            <a:pathLst>
              <a:path h="986840" w="986840">
                <a:moveTo>
                  <a:pt x="0" y="0"/>
                </a:moveTo>
                <a:lnTo>
                  <a:pt x="986840" y="0"/>
                </a:lnTo>
                <a:lnTo>
                  <a:pt x="986840" y="986840"/>
                </a:lnTo>
                <a:lnTo>
                  <a:pt x="0" y="986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151393" y="7117402"/>
            <a:ext cx="901223" cy="966223"/>
          </a:xfrm>
          <a:custGeom>
            <a:avLst/>
            <a:gdLst/>
            <a:ahLst/>
            <a:cxnLst/>
            <a:rect r="r" b="b" t="t" l="l"/>
            <a:pathLst>
              <a:path h="966223" w="901223">
                <a:moveTo>
                  <a:pt x="0" y="0"/>
                </a:moveTo>
                <a:lnTo>
                  <a:pt x="901223" y="0"/>
                </a:lnTo>
                <a:lnTo>
                  <a:pt x="901223" y="966223"/>
                </a:lnTo>
                <a:lnTo>
                  <a:pt x="0" y="966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007924" y="4492642"/>
            <a:ext cx="1119323" cy="1048094"/>
          </a:xfrm>
          <a:custGeom>
            <a:avLst/>
            <a:gdLst/>
            <a:ahLst/>
            <a:cxnLst/>
            <a:rect r="r" b="b" t="t" l="l"/>
            <a:pathLst>
              <a:path h="1048094" w="1119323">
                <a:moveTo>
                  <a:pt x="0" y="0"/>
                </a:moveTo>
                <a:lnTo>
                  <a:pt x="1119324" y="0"/>
                </a:lnTo>
                <a:lnTo>
                  <a:pt x="1119324" y="1048094"/>
                </a:lnTo>
                <a:lnTo>
                  <a:pt x="0" y="1048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923266" y="3459531"/>
            <a:ext cx="2872234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SENSOR ERRORS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23266" y="5576784"/>
            <a:ext cx="3017341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Loop Handling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23266" y="7316280"/>
            <a:ext cx="5864275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Real-time Database Efficiency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23266" y="3997684"/>
            <a:ext cx="7790749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Ensuring accurate data collection from mobile sensors (gyroscope, accelerometer, magnetometer) despite phone shake or movement.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23266" y="6038811"/>
            <a:ext cx="7790749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Preventing the creation of duplicate nodes and managing loops effectively in the indoor map.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23266" y="7832157"/>
            <a:ext cx="7790749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Overcoming limitations in running the Floyd-Warshall algorithm on the real-time database due to large data volume.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1047750"/>
            <a:ext cx="11487490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360"/>
              </a:lnSpc>
            </a:pPr>
            <a:r>
              <a:rPr lang="en-US" sz="8000">
                <a:solidFill>
                  <a:srgbClr val="000000"/>
                </a:solidFill>
                <a:latin typeface="Open Sauce Semi-Bold"/>
              </a:rPr>
              <a:t>Challenges Overcome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DAFo5tpVgs4</dc:identifier>
  <dcterms:modified xsi:type="dcterms:W3CDTF">2011-08-01T06:04:30Z</dcterms:modified>
  <cp:revision>1</cp:revision>
  <dc:title>CapstonB Presentation</dc:title>
</cp:coreProperties>
</file>